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4" r:id="rId3"/>
    <p:sldId id="256" r:id="rId4"/>
    <p:sldId id="259" r:id="rId5"/>
    <p:sldId id="265" r:id="rId6"/>
    <p:sldId id="260" r:id="rId7"/>
    <p:sldId id="261" r:id="rId8"/>
    <p:sldId id="262" r:id="rId9"/>
    <p:sldId id="263" r:id="rId10"/>
    <p:sldId id="266" r:id="rId11"/>
    <p:sldId id="267" r:id="rId12"/>
    <p:sldId id="268" r:id="rId13"/>
    <p:sldId id="269" r:id="rId14"/>
    <p:sldId id="273"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CAE3"/>
    <a:srgbClr val="0B9EBA"/>
    <a:srgbClr val="013C77"/>
    <a:srgbClr val="5B9BD5"/>
    <a:srgbClr val="2761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43" autoAdjust="0"/>
  </p:normalViewPr>
  <p:slideViewPr>
    <p:cSldViewPr snapToGrid="0">
      <p:cViewPr varScale="1">
        <p:scale>
          <a:sx n="66" d="100"/>
          <a:sy n="66" d="100"/>
        </p:scale>
        <p:origin x="9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D88715A-7FDD-4BB8-8708-B0B74E5715C3}" type="datetimeFigureOut">
              <a:rPr lang="en-IN" smtClean="0"/>
              <a:t>05-09-2024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F9FD35-FAF8-463B-88E4-B6FC83F6DB47}" type="slidenum">
              <a:rPr lang="en-IN" smtClean="0"/>
              <a:t>‹#›</a:t>
            </a:fld>
            <a:endParaRPr lang="en-IN"/>
          </a:p>
        </p:txBody>
      </p:sp>
    </p:spTree>
    <p:extLst>
      <p:ext uri="{BB962C8B-B14F-4D97-AF65-F5344CB8AC3E}">
        <p14:creationId xmlns:p14="http://schemas.microsoft.com/office/powerpoint/2010/main" val="272649079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D88715A-7FDD-4BB8-8708-B0B74E5715C3}" type="datetimeFigureOut">
              <a:rPr lang="en-IN" smtClean="0"/>
              <a:t>05-09-2024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F9FD35-FAF8-463B-88E4-B6FC83F6DB47}" type="slidenum">
              <a:rPr lang="en-IN" smtClean="0"/>
              <a:t>‹#›</a:t>
            </a:fld>
            <a:endParaRPr lang="en-IN"/>
          </a:p>
        </p:txBody>
      </p:sp>
    </p:spTree>
    <p:extLst>
      <p:ext uri="{BB962C8B-B14F-4D97-AF65-F5344CB8AC3E}">
        <p14:creationId xmlns:p14="http://schemas.microsoft.com/office/powerpoint/2010/main" val="24639478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D88715A-7FDD-4BB8-8708-B0B74E5715C3}" type="datetimeFigureOut">
              <a:rPr lang="en-IN" smtClean="0"/>
              <a:t>05-09-2024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F9FD35-FAF8-463B-88E4-B6FC83F6DB47}" type="slidenum">
              <a:rPr lang="en-IN" smtClean="0"/>
              <a:t>‹#›</a:t>
            </a:fld>
            <a:endParaRPr lang="en-IN"/>
          </a:p>
        </p:txBody>
      </p:sp>
    </p:spTree>
    <p:extLst>
      <p:ext uri="{BB962C8B-B14F-4D97-AF65-F5344CB8AC3E}">
        <p14:creationId xmlns:p14="http://schemas.microsoft.com/office/powerpoint/2010/main" val="38846593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D88715A-7FDD-4BB8-8708-B0B74E5715C3}" type="datetimeFigureOut">
              <a:rPr lang="en-IN" smtClean="0"/>
              <a:t>05-09-2024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F9FD35-FAF8-463B-88E4-B6FC83F6DB47}" type="slidenum">
              <a:rPr lang="en-IN" smtClean="0"/>
              <a:t>‹#›</a:t>
            </a:fld>
            <a:endParaRPr lang="en-IN"/>
          </a:p>
        </p:txBody>
      </p:sp>
    </p:spTree>
    <p:extLst>
      <p:ext uri="{BB962C8B-B14F-4D97-AF65-F5344CB8AC3E}">
        <p14:creationId xmlns:p14="http://schemas.microsoft.com/office/powerpoint/2010/main" val="32453329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88715A-7FDD-4BB8-8708-B0B74E5715C3}" type="datetimeFigureOut">
              <a:rPr lang="en-IN" smtClean="0"/>
              <a:t>05-09-2024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F9FD35-FAF8-463B-88E4-B6FC83F6DB47}" type="slidenum">
              <a:rPr lang="en-IN" smtClean="0"/>
              <a:t>‹#›</a:t>
            </a:fld>
            <a:endParaRPr lang="en-IN"/>
          </a:p>
        </p:txBody>
      </p:sp>
    </p:spTree>
    <p:extLst>
      <p:ext uri="{BB962C8B-B14F-4D97-AF65-F5344CB8AC3E}">
        <p14:creationId xmlns:p14="http://schemas.microsoft.com/office/powerpoint/2010/main" val="425991194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D88715A-7FDD-4BB8-8708-B0B74E5715C3}" type="datetimeFigureOut">
              <a:rPr lang="en-IN" smtClean="0"/>
              <a:t>05-09-2024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F9FD35-FAF8-463B-88E4-B6FC83F6DB47}" type="slidenum">
              <a:rPr lang="en-IN" smtClean="0"/>
              <a:t>‹#›</a:t>
            </a:fld>
            <a:endParaRPr lang="en-IN"/>
          </a:p>
        </p:txBody>
      </p:sp>
    </p:spTree>
    <p:extLst>
      <p:ext uri="{BB962C8B-B14F-4D97-AF65-F5344CB8AC3E}">
        <p14:creationId xmlns:p14="http://schemas.microsoft.com/office/powerpoint/2010/main" val="8277272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D88715A-7FDD-4BB8-8708-B0B74E5715C3}" type="datetimeFigureOut">
              <a:rPr lang="en-IN" smtClean="0"/>
              <a:t>05-09-2024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0F9FD35-FAF8-463B-88E4-B6FC83F6DB47}" type="slidenum">
              <a:rPr lang="en-IN" smtClean="0"/>
              <a:t>‹#›</a:t>
            </a:fld>
            <a:endParaRPr lang="en-IN"/>
          </a:p>
        </p:txBody>
      </p:sp>
    </p:spTree>
    <p:extLst>
      <p:ext uri="{BB962C8B-B14F-4D97-AF65-F5344CB8AC3E}">
        <p14:creationId xmlns:p14="http://schemas.microsoft.com/office/powerpoint/2010/main" val="3141990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D88715A-7FDD-4BB8-8708-B0B74E5715C3}" type="datetimeFigureOut">
              <a:rPr lang="en-IN" smtClean="0"/>
              <a:t>05-09-2024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0F9FD35-FAF8-463B-88E4-B6FC83F6DB47}" type="slidenum">
              <a:rPr lang="en-IN" smtClean="0"/>
              <a:t>‹#›</a:t>
            </a:fld>
            <a:endParaRPr lang="en-IN"/>
          </a:p>
        </p:txBody>
      </p:sp>
    </p:spTree>
    <p:extLst>
      <p:ext uri="{BB962C8B-B14F-4D97-AF65-F5344CB8AC3E}">
        <p14:creationId xmlns:p14="http://schemas.microsoft.com/office/powerpoint/2010/main" val="12251333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88715A-7FDD-4BB8-8708-B0B74E5715C3}" type="datetimeFigureOut">
              <a:rPr lang="en-IN" smtClean="0"/>
              <a:t>05-09-2024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0F9FD35-FAF8-463B-88E4-B6FC83F6DB47}" type="slidenum">
              <a:rPr lang="en-IN" smtClean="0"/>
              <a:t>‹#›</a:t>
            </a:fld>
            <a:endParaRPr lang="en-IN"/>
          </a:p>
        </p:txBody>
      </p:sp>
    </p:spTree>
    <p:extLst>
      <p:ext uri="{BB962C8B-B14F-4D97-AF65-F5344CB8AC3E}">
        <p14:creationId xmlns:p14="http://schemas.microsoft.com/office/powerpoint/2010/main" val="25935780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88715A-7FDD-4BB8-8708-B0B74E5715C3}" type="datetimeFigureOut">
              <a:rPr lang="en-IN" smtClean="0"/>
              <a:t>05-09-2024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F9FD35-FAF8-463B-88E4-B6FC83F6DB47}" type="slidenum">
              <a:rPr lang="en-IN" smtClean="0"/>
              <a:t>‹#›</a:t>
            </a:fld>
            <a:endParaRPr lang="en-IN"/>
          </a:p>
        </p:txBody>
      </p:sp>
    </p:spTree>
    <p:extLst>
      <p:ext uri="{BB962C8B-B14F-4D97-AF65-F5344CB8AC3E}">
        <p14:creationId xmlns:p14="http://schemas.microsoft.com/office/powerpoint/2010/main" val="276754212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88715A-7FDD-4BB8-8708-B0B74E5715C3}" type="datetimeFigureOut">
              <a:rPr lang="en-IN" smtClean="0"/>
              <a:t>05-09-2024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F9FD35-FAF8-463B-88E4-B6FC83F6DB47}" type="slidenum">
              <a:rPr lang="en-IN" smtClean="0"/>
              <a:t>‹#›</a:t>
            </a:fld>
            <a:endParaRPr lang="en-IN"/>
          </a:p>
        </p:txBody>
      </p:sp>
    </p:spTree>
    <p:extLst>
      <p:ext uri="{BB962C8B-B14F-4D97-AF65-F5344CB8AC3E}">
        <p14:creationId xmlns:p14="http://schemas.microsoft.com/office/powerpoint/2010/main" val="227730467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8715A-7FDD-4BB8-8708-B0B74E5715C3}" type="datetimeFigureOut">
              <a:rPr lang="en-IN" smtClean="0"/>
              <a:t>05-09-2024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9FD35-FAF8-463B-88E4-B6FC83F6DB47}" type="slidenum">
              <a:rPr lang="en-IN" smtClean="0"/>
              <a:t>‹#›</a:t>
            </a:fld>
            <a:endParaRPr lang="en-IN"/>
          </a:p>
        </p:txBody>
      </p:sp>
    </p:spTree>
    <p:extLst>
      <p:ext uri="{BB962C8B-B14F-4D97-AF65-F5344CB8AC3E}">
        <p14:creationId xmlns:p14="http://schemas.microsoft.com/office/powerpoint/2010/main" val="3923834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39011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Rectangle 1"/>
          <p:cNvSpPr/>
          <p:nvPr/>
        </p:nvSpPr>
        <p:spPr>
          <a:xfrm>
            <a:off x="2767316" y="202729"/>
            <a:ext cx="6705601" cy="830997"/>
          </a:xfrm>
          <a:prstGeom prst="rect">
            <a:avLst/>
          </a:prstGeom>
          <a:noFill/>
        </p:spPr>
        <p:txBody>
          <a:bodyPr wrap="square" numCol="1">
            <a:spAutoFit/>
          </a:bodyPr>
          <a:lstStyle/>
          <a:p>
            <a:pPr algn="ctr"/>
            <a:r>
              <a:rPr lang="en-US" sz="2400" dirty="0">
                <a:solidFill>
                  <a:srgbClr val="00B0F0"/>
                </a:solidFill>
                <a:latin typeface="Arial Black" panose="020B0A04020102020204" pitchFamily="34" charset="0"/>
              </a:rPr>
              <a:t>Required Python Libraries</a:t>
            </a:r>
          </a:p>
          <a:p>
            <a:pPr algn="ctr"/>
            <a:endParaRPr lang="en-US" sz="2400" dirty="0">
              <a:solidFill>
                <a:srgbClr val="00B0F0"/>
              </a:solidFill>
              <a:latin typeface="Arial Black" panose="020B0A04020102020204" pitchFamily="34" charset="0"/>
            </a:endParaRPr>
          </a:p>
        </p:txBody>
      </p:sp>
      <p:sp>
        <p:nvSpPr>
          <p:cNvPr id="3" name="TextBox 2"/>
          <p:cNvSpPr txBox="1"/>
          <p:nvPr/>
        </p:nvSpPr>
        <p:spPr>
          <a:xfrm>
            <a:off x="4407876" y="885767"/>
            <a:ext cx="4937759" cy="5632311"/>
          </a:xfrm>
          <a:prstGeom prst="rect">
            <a:avLst/>
          </a:prstGeom>
          <a:noFill/>
        </p:spPr>
        <p:txBody>
          <a:bodyPr wrap="square" rtlCol="0">
            <a:spAutoFit/>
          </a:bodyPr>
          <a:lstStyle/>
          <a:p>
            <a:r>
              <a:rPr lang="en-IN" b="1" dirty="0" err="1">
                <a:solidFill>
                  <a:srgbClr val="5B9BD5"/>
                </a:solidFill>
                <a:latin typeface="Arial" panose="020B0604020202020204" pitchFamily="34" charset="0"/>
                <a:cs typeface="Arial" panose="020B0604020202020204" pitchFamily="34" charset="0"/>
              </a:rPr>
              <a:t>asgiref</a:t>
            </a:r>
            <a:r>
              <a:rPr lang="en-IN" b="1" dirty="0">
                <a:solidFill>
                  <a:srgbClr val="5B9BD5"/>
                </a:solidFill>
                <a:latin typeface="Arial" panose="020B0604020202020204" pitchFamily="34" charset="0"/>
                <a:cs typeface="Arial" panose="020B0604020202020204" pitchFamily="34" charset="0"/>
              </a:rPr>
              <a:t>==3.7.2</a:t>
            </a:r>
          </a:p>
          <a:p>
            <a:r>
              <a:rPr lang="en-IN" b="1" dirty="0" err="1">
                <a:solidFill>
                  <a:srgbClr val="5B9BD5"/>
                </a:solidFill>
                <a:latin typeface="Arial" panose="020B0604020202020204" pitchFamily="34" charset="0"/>
                <a:cs typeface="Arial" panose="020B0604020202020204" pitchFamily="34" charset="0"/>
              </a:rPr>
              <a:t>attrs</a:t>
            </a:r>
            <a:r>
              <a:rPr lang="en-IN" b="1" dirty="0">
                <a:solidFill>
                  <a:srgbClr val="5B9BD5"/>
                </a:solidFill>
                <a:latin typeface="Arial" panose="020B0604020202020204" pitchFamily="34" charset="0"/>
                <a:cs typeface="Arial" panose="020B0604020202020204" pitchFamily="34" charset="0"/>
              </a:rPr>
              <a:t>==23.2.0</a:t>
            </a:r>
          </a:p>
          <a:p>
            <a:r>
              <a:rPr lang="en-IN" b="1" dirty="0">
                <a:solidFill>
                  <a:srgbClr val="5B9BD5"/>
                </a:solidFill>
                <a:latin typeface="Arial" panose="020B0604020202020204" pitchFamily="34" charset="0"/>
                <a:cs typeface="Arial" panose="020B0604020202020204" pitchFamily="34" charset="0"/>
              </a:rPr>
              <a:t>click==8.1.7</a:t>
            </a:r>
          </a:p>
          <a:p>
            <a:r>
              <a:rPr lang="en-IN" b="1" dirty="0" err="1">
                <a:solidFill>
                  <a:srgbClr val="5B9BD5"/>
                </a:solidFill>
                <a:latin typeface="Arial" panose="020B0604020202020204" pitchFamily="34" charset="0"/>
                <a:cs typeface="Arial" panose="020B0604020202020204" pitchFamily="34" charset="0"/>
              </a:rPr>
              <a:t>cmake</a:t>
            </a:r>
            <a:r>
              <a:rPr lang="en-IN" b="1" dirty="0">
                <a:solidFill>
                  <a:srgbClr val="5B9BD5"/>
                </a:solidFill>
                <a:latin typeface="Arial" panose="020B0604020202020204" pitchFamily="34" charset="0"/>
                <a:cs typeface="Arial" panose="020B0604020202020204" pitchFamily="34" charset="0"/>
              </a:rPr>
              <a:t>==3.28.3</a:t>
            </a:r>
          </a:p>
          <a:p>
            <a:r>
              <a:rPr lang="en-IN" b="1" dirty="0" err="1">
                <a:solidFill>
                  <a:srgbClr val="5B9BD5"/>
                </a:solidFill>
                <a:latin typeface="Arial" panose="020B0604020202020204" pitchFamily="34" charset="0"/>
                <a:cs typeface="Arial" panose="020B0604020202020204" pitchFamily="34" charset="0"/>
              </a:rPr>
              <a:t>colorama</a:t>
            </a:r>
            <a:r>
              <a:rPr lang="en-IN" b="1" dirty="0">
                <a:solidFill>
                  <a:srgbClr val="5B9BD5"/>
                </a:solidFill>
                <a:latin typeface="Arial" panose="020B0604020202020204" pitchFamily="34" charset="0"/>
                <a:cs typeface="Arial" panose="020B0604020202020204" pitchFamily="34" charset="0"/>
              </a:rPr>
              <a:t>==0.4.6</a:t>
            </a:r>
          </a:p>
          <a:p>
            <a:r>
              <a:rPr lang="en-IN" b="1" dirty="0">
                <a:solidFill>
                  <a:srgbClr val="5B9BD5"/>
                </a:solidFill>
                <a:latin typeface="Arial" panose="020B0604020202020204" pitchFamily="34" charset="0"/>
                <a:cs typeface="Arial" panose="020B0604020202020204" pitchFamily="34" charset="0"/>
              </a:rPr>
              <a:t>Django==5.0.3</a:t>
            </a:r>
          </a:p>
          <a:p>
            <a:r>
              <a:rPr lang="en-IN" b="1" dirty="0" err="1">
                <a:solidFill>
                  <a:srgbClr val="5B9BD5"/>
                </a:solidFill>
                <a:latin typeface="Arial" panose="020B0604020202020204" pitchFamily="34" charset="0"/>
                <a:cs typeface="Arial" panose="020B0604020202020204" pitchFamily="34" charset="0"/>
              </a:rPr>
              <a:t>django-autoslug</a:t>
            </a:r>
            <a:r>
              <a:rPr lang="en-IN" b="1" dirty="0">
                <a:solidFill>
                  <a:srgbClr val="5B9BD5"/>
                </a:solidFill>
                <a:latin typeface="Arial" panose="020B0604020202020204" pitchFamily="34" charset="0"/>
                <a:cs typeface="Arial" panose="020B0604020202020204" pitchFamily="34" charset="0"/>
              </a:rPr>
              <a:t>==1.9.9</a:t>
            </a:r>
          </a:p>
          <a:p>
            <a:r>
              <a:rPr lang="en-IN" b="1" dirty="0">
                <a:solidFill>
                  <a:srgbClr val="5B9BD5"/>
                </a:solidFill>
                <a:latin typeface="Arial" panose="020B0604020202020204" pitchFamily="34" charset="0"/>
                <a:cs typeface="Arial" panose="020B0604020202020204" pitchFamily="34" charset="0"/>
              </a:rPr>
              <a:t>face-recognition==1.3.0</a:t>
            </a:r>
          </a:p>
          <a:p>
            <a:r>
              <a:rPr lang="en-IN" b="1" dirty="0" err="1">
                <a:solidFill>
                  <a:srgbClr val="5B9BD5"/>
                </a:solidFill>
                <a:latin typeface="Arial" panose="020B0604020202020204" pitchFamily="34" charset="0"/>
                <a:cs typeface="Arial" panose="020B0604020202020204" pitchFamily="34" charset="0"/>
              </a:rPr>
              <a:t>face_recognition_models</a:t>
            </a:r>
            <a:r>
              <a:rPr lang="en-IN" b="1" dirty="0">
                <a:solidFill>
                  <a:srgbClr val="5B9BD5"/>
                </a:solidFill>
                <a:latin typeface="Arial" panose="020B0604020202020204" pitchFamily="34" charset="0"/>
                <a:cs typeface="Arial" panose="020B0604020202020204" pitchFamily="34" charset="0"/>
              </a:rPr>
              <a:t>==0.3.0</a:t>
            </a:r>
          </a:p>
          <a:p>
            <a:r>
              <a:rPr lang="en-IN" b="1" dirty="0" err="1">
                <a:solidFill>
                  <a:srgbClr val="5B9BD5"/>
                </a:solidFill>
                <a:latin typeface="Arial" panose="020B0604020202020204" pitchFamily="34" charset="0"/>
                <a:cs typeface="Arial" panose="020B0604020202020204" pitchFamily="34" charset="0"/>
              </a:rPr>
              <a:t>jsonschema</a:t>
            </a:r>
            <a:r>
              <a:rPr lang="en-IN" b="1" dirty="0">
                <a:solidFill>
                  <a:srgbClr val="5B9BD5"/>
                </a:solidFill>
                <a:latin typeface="Arial" panose="020B0604020202020204" pitchFamily="34" charset="0"/>
                <a:cs typeface="Arial" panose="020B0604020202020204" pitchFamily="34" charset="0"/>
              </a:rPr>
              <a:t>==4.21.1</a:t>
            </a:r>
          </a:p>
          <a:p>
            <a:r>
              <a:rPr lang="en-IN" b="1" dirty="0" err="1">
                <a:solidFill>
                  <a:srgbClr val="5B9BD5"/>
                </a:solidFill>
                <a:latin typeface="Arial" panose="020B0604020202020204" pitchFamily="34" charset="0"/>
                <a:cs typeface="Arial" panose="020B0604020202020204" pitchFamily="34" charset="0"/>
              </a:rPr>
              <a:t>jsonschema</a:t>
            </a:r>
            <a:r>
              <a:rPr lang="en-IN" b="1" dirty="0">
                <a:solidFill>
                  <a:srgbClr val="5B9BD5"/>
                </a:solidFill>
                <a:latin typeface="Arial" panose="020B0604020202020204" pitchFamily="34" charset="0"/>
                <a:cs typeface="Arial" panose="020B0604020202020204" pitchFamily="34" charset="0"/>
              </a:rPr>
              <a:t>-specifications==2023.12.1</a:t>
            </a:r>
          </a:p>
          <a:p>
            <a:r>
              <a:rPr lang="en-IN" b="1" dirty="0" err="1">
                <a:solidFill>
                  <a:srgbClr val="5B9BD5"/>
                </a:solidFill>
                <a:latin typeface="Arial" panose="020B0604020202020204" pitchFamily="34" charset="0"/>
                <a:cs typeface="Arial" panose="020B0604020202020204" pitchFamily="34" charset="0"/>
              </a:rPr>
              <a:t>numpy</a:t>
            </a:r>
            <a:r>
              <a:rPr lang="en-IN" b="1" dirty="0">
                <a:solidFill>
                  <a:srgbClr val="5B9BD5"/>
                </a:solidFill>
                <a:latin typeface="Arial" panose="020B0604020202020204" pitchFamily="34" charset="0"/>
                <a:cs typeface="Arial" panose="020B0604020202020204" pitchFamily="34" charset="0"/>
              </a:rPr>
              <a:t>==1.26.4</a:t>
            </a:r>
          </a:p>
          <a:p>
            <a:r>
              <a:rPr lang="en-IN" b="1" dirty="0" err="1">
                <a:solidFill>
                  <a:srgbClr val="5B9BD5"/>
                </a:solidFill>
                <a:latin typeface="Arial" panose="020B0604020202020204" pitchFamily="34" charset="0"/>
                <a:cs typeface="Arial" panose="020B0604020202020204" pitchFamily="34" charset="0"/>
              </a:rPr>
              <a:t>opencv</a:t>
            </a:r>
            <a:r>
              <a:rPr lang="en-IN" b="1" dirty="0">
                <a:solidFill>
                  <a:srgbClr val="5B9BD5"/>
                </a:solidFill>
                <a:latin typeface="Arial" panose="020B0604020202020204" pitchFamily="34" charset="0"/>
                <a:cs typeface="Arial" panose="020B0604020202020204" pitchFamily="34" charset="0"/>
              </a:rPr>
              <a:t>-python==4.9.0.80</a:t>
            </a:r>
          </a:p>
          <a:p>
            <a:r>
              <a:rPr lang="en-IN" b="1" dirty="0">
                <a:solidFill>
                  <a:srgbClr val="5B9BD5"/>
                </a:solidFill>
                <a:latin typeface="Arial" panose="020B0604020202020204" pitchFamily="34" charset="0"/>
                <a:cs typeface="Arial" panose="020B0604020202020204" pitchFamily="34" charset="0"/>
              </a:rPr>
              <a:t>pillow==10.2.0</a:t>
            </a:r>
          </a:p>
          <a:p>
            <a:r>
              <a:rPr lang="en-IN" b="1" dirty="0" err="1">
                <a:solidFill>
                  <a:srgbClr val="5B9BD5"/>
                </a:solidFill>
                <a:latin typeface="Arial" panose="020B0604020202020204" pitchFamily="34" charset="0"/>
                <a:cs typeface="Arial" panose="020B0604020202020204" pitchFamily="34" charset="0"/>
              </a:rPr>
              <a:t>pyproject-toml</a:t>
            </a:r>
            <a:r>
              <a:rPr lang="en-IN" b="1" dirty="0">
                <a:solidFill>
                  <a:srgbClr val="5B9BD5"/>
                </a:solidFill>
                <a:latin typeface="Arial" panose="020B0604020202020204" pitchFamily="34" charset="0"/>
                <a:cs typeface="Arial" panose="020B0604020202020204" pitchFamily="34" charset="0"/>
              </a:rPr>
              <a:t>==0.0.10</a:t>
            </a:r>
          </a:p>
          <a:p>
            <a:r>
              <a:rPr lang="en-IN" b="1" dirty="0">
                <a:solidFill>
                  <a:srgbClr val="5B9BD5"/>
                </a:solidFill>
                <a:latin typeface="Arial" panose="020B0604020202020204" pitchFamily="34" charset="0"/>
                <a:cs typeface="Arial" panose="020B0604020202020204" pitchFamily="34" charset="0"/>
              </a:rPr>
              <a:t>referencing==0.34.0</a:t>
            </a:r>
          </a:p>
          <a:p>
            <a:r>
              <a:rPr lang="en-IN" b="1" dirty="0" err="1">
                <a:solidFill>
                  <a:srgbClr val="5B9BD5"/>
                </a:solidFill>
                <a:latin typeface="Arial" panose="020B0604020202020204" pitchFamily="34" charset="0"/>
                <a:cs typeface="Arial" panose="020B0604020202020204" pitchFamily="34" charset="0"/>
              </a:rPr>
              <a:t>rpds-py</a:t>
            </a:r>
            <a:r>
              <a:rPr lang="en-IN" b="1" dirty="0">
                <a:solidFill>
                  <a:srgbClr val="5B9BD5"/>
                </a:solidFill>
                <a:latin typeface="Arial" panose="020B0604020202020204" pitchFamily="34" charset="0"/>
                <a:cs typeface="Arial" panose="020B0604020202020204" pitchFamily="34" charset="0"/>
              </a:rPr>
              <a:t>==0.18.0</a:t>
            </a:r>
          </a:p>
          <a:p>
            <a:r>
              <a:rPr lang="en-IN" b="1" dirty="0" err="1">
                <a:solidFill>
                  <a:srgbClr val="5B9BD5"/>
                </a:solidFill>
                <a:latin typeface="Arial" panose="020B0604020202020204" pitchFamily="34" charset="0"/>
                <a:cs typeface="Arial" panose="020B0604020202020204" pitchFamily="34" charset="0"/>
              </a:rPr>
              <a:t>sqlparse</a:t>
            </a:r>
            <a:r>
              <a:rPr lang="en-IN" b="1" dirty="0">
                <a:solidFill>
                  <a:srgbClr val="5B9BD5"/>
                </a:solidFill>
                <a:latin typeface="Arial" panose="020B0604020202020204" pitchFamily="34" charset="0"/>
                <a:cs typeface="Arial" panose="020B0604020202020204" pitchFamily="34" charset="0"/>
              </a:rPr>
              <a:t>==0.4.4</a:t>
            </a:r>
          </a:p>
          <a:p>
            <a:r>
              <a:rPr lang="en-IN" b="1" dirty="0" err="1">
                <a:solidFill>
                  <a:srgbClr val="5B9BD5"/>
                </a:solidFill>
                <a:latin typeface="Arial" panose="020B0604020202020204" pitchFamily="34" charset="0"/>
                <a:cs typeface="Arial" panose="020B0604020202020204" pitchFamily="34" charset="0"/>
              </a:rPr>
              <a:t>toml</a:t>
            </a:r>
            <a:r>
              <a:rPr lang="en-IN" b="1" dirty="0">
                <a:solidFill>
                  <a:srgbClr val="5B9BD5"/>
                </a:solidFill>
                <a:latin typeface="Arial" panose="020B0604020202020204" pitchFamily="34" charset="0"/>
                <a:cs typeface="Arial" panose="020B0604020202020204" pitchFamily="34" charset="0"/>
              </a:rPr>
              <a:t>==0.10.2</a:t>
            </a:r>
          </a:p>
          <a:p>
            <a:r>
              <a:rPr lang="en-IN" b="1" dirty="0" err="1">
                <a:solidFill>
                  <a:srgbClr val="5B9BD5"/>
                </a:solidFill>
                <a:latin typeface="Arial" panose="020B0604020202020204" pitchFamily="34" charset="0"/>
                <a:cs typeface="Arial" panose="020B0604020202020204" pitchFamily="34" charset="0"/>
              </a:rPr>
              <a:t>tzdata</a:t>
            </a:r>
            <a:r>
              <a:rPr lang="en-IN" b="1" dirty="0">
                <a:solidFill>
                  <a:srgbClr val="5B9BD5"/>
                </a:solidFill>
                <a:latin typeface="Arial" panose="020B0604020202020204" pitchFamily="34" charset="0"/>
                <a:cs typeface="Arial" panose="020B0604020202020204" pitchFamily="34" charset="0"/>
              </a:rPr>
              <a:t>==2024.1</a:t>
            </a:r>
          </a:p>
        </p:txBody>
      </p:sp>
    </p:spTree>
    <p:extLst>
      <p:ext uri="{BB962C8B-B14F-4D97-AF65-F5344CB8AC3E}">
        <p14:creationId xmlns:p14="http://schemas.microsoft.com/office/powerpoint/2010/main" val="94389061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1371" y="1817638"/>
            <a:ext cx="6096000" cy="2954655"/>
          </a:xfrm>
          <a:prstGeom prst="rect">
            <a:avLst/>
          </a:prstGeom>
        </p:spPr>
        <p:txBody>
          <a:bodyPr>
            <a:spAutoFit/>
          </a:bodyPr>
          <a:lstStyle/>
          <a:p>
            <a:pPr algn="ctr"/>
            <a:r>
              <a:rPr lang="en-US" sz="2400" dirty="0">
                <a:solidFill>
                  <a:srgbClr val="0FCAE3"/>
                </a:solidFill>
                <a:latin typeface="Arial Black" panose="020B0A04020102020204" pitchFamily="34" charset="0"/>
                <a:cs typeface="Arial" panose="020B0604020202020204" pitchFamily="34" charset="0"/>
              </a:rPr>
              <a:t>Django Python Framework</a:t>
            </a:r>
          </a:p>
          <a:p>
            <a:pPr algn="ctr"/>
            <a:endParaRPr lang="en-US" dirty="0">
              <a:solidFill>
                <a:srgbClr val="0070C0"/>
              </a:solidFill>
              <a:latin typeface="Arial" panose="020B0604020202020204" pitchFamily="34" charset="0"/>
              <a:cs typeface="Arial" panose="020B0604020202020204" pitchFamily="34" charset="0"/>
            </a:endParaRPr>
          </a:p>
          <a:p>
            <a:pPr algn="ctr"/>
            <a:r>
              <a:rPr lang="en-US" dirty="0">
                <a:solidFill>
                  <a:srgbClr val="0070C0"/>
                </a:solidFill>
                <a:latin typeface="Arial" panose="020B0604020202020204" pitchFamily="34" charset="0"/>
                <a:cs typeface="Arial" panose="020B0604020202020204" pitchFamily="34" charset="0"/>
              </a:rPr>
              <a:t>Django is a free, open-source Python framework that helps developers build web applications quickly. Django's Model-View-Controller (MVC) architecture allows developers to change an application's business logic and visual components independently. Django is also known as the "batteries included" framework because it provides built-in features, such as a default database and Django Admin Interface.</a:t>
            </a:r>
            <a:endParaRPr lang="en-IN"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09021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Rectangle 1"/>
          <p:cNvSpPr/>
          <p:nvPr/>
        </p:nvSpPr>
        <p:spPr>
          <a:xfrm>
            <a:off x="0" y="109249"/>
            <a:ext cx="12192000" cy="461665"/>
          </a:xfrm>
          <a:prstGeom prst="rect">
            <a:avLst/>
          </a:prstGeom>
        </p:spPr>
        <p:txBody>
          <a:bodyPr wrap="square">
            <a:spAutoFit/>
          </a:bodyPr>
          <a:lstStyle/>
          <a:p>
            <a:pPr algn="ctr"/>
            <a:r>
              <a:rPr lang="en-US" sz="2400" dirty="0">
                <a:solidFill>
                  <a:srgbClr val="0FCAE3"/>
                </a:solidFill>
                <a:latin typeface="Arial Black" panose="020B0A04020102020204" pitchFamily="34" charset="0"/>
                <a:cs typeface="Arial" panose="020B0604020202020204" pitchFamily="34" charset="0"/>
              </a:rPr>
              <a:t>Use case of our Web Application</a:t>
            </a:r>
            <a:endParaRPr lang="en-IN" sz="2400" dirty="0"/>
          </a:p>
        </p:txBody>
      </p:sp>
      <p:sp>
        <p:nvSpPr>
          <p:cNvPr id="5" name="TextBox 4"/>
          <p:cNvSpPr txBox="1"/>
          <p:nvPr/>
        </p:nvSpPr>
        <p:spPr>
          <a:xfrm>
            <a:off x="530976" y="705394"/>
            <a:ext cx="5007675" cy="646331"/>
          </a:xfrm>
          <a:prstGeom prst="rect">
            <a:avLst/>
          </a:prstGeom>
          <a:noFill/>
        </p:spPr>
        <p:txBody>
          <a:bodyPr wrap="square" rtlCol="0">
            <a:spAutoFit/>
          </a:bodyPr>
          <a:lstStyle/>
          <a:p>
            <a:pPr algn="ctr"/>
            <a:r>
              <a:rPr lang="en-US" b="1">
                <a:solidFill>
                  <a:srgbClr val="5B9BD5"/>
                </a:solidFill>
                <a:latin typeface="Arial" panose="020B0604020202020204" pitchFamily="34" charset="0"/>
                <a:cs typeface="Arial" panose="020B0604020202020204" pitchFamily="34" charset="0"/>
              </a:rPr>
              <a:t>Step 1: Student or Employees will register them self</a:t>
            </a:r>
            <a:endParaRPr lang="en-IN" b="1" dirty="0">
              <a:solidFill>
                <a:srgbClr val="5B9BD5"/>
              </a:solidFill>
              <a:latin typeface="Arial" panose="020B0604020202020204" pitchFamily="34" charset="0"/>
              <a:cs typeface="Arial" panose="020B0604020202020204" pitchFamily="34" charset="0"/>
            </a:endParaRPr>
          </a:p>
        </p:txBody>
      </p:sp>
      <p:sp>
        <p:nvSpPr>
          <p:cNvPr id="6" name="TextBox 5"/>
          <p:cNvSpPr txBox="1"/>
          <p:nvPr/>
        </p:nvSpPr>
        <p:spPr>
          <a:xfrm>
            <a:off x="6096000" y="705393"/>
            <a:ext cx="5007675" cy="923330"/>
          </a:xfrm>
          <a:prstGeom prst="rect">
            <a:avLst/>
          </a:prstGeom>
          <a:noFill/>
        </p:spPr>
        <p:txBody>
          <a:bodyPr wrap="square" rtlCol="0">
            <a:spAutoFit/>
          </a:bodyPr>
          <a:lstStyle/>
          <a:p>
            <a:pPr algn="ctr"/>
            <a:r>
              <a:rPr lang="en-US" b="1" dirty="0">
                <a:solidFill>
                  <a:srgbClr val="5B9BD5"/>
                </a:solidFill>
                <a:latin typeface="Arial" panose="020B0604020202020204" pitchFamily="34" charset="0"/>
                <a:cs typeface="Arial" panose="020B0604020202020204" pitchFamily="34" charset="0"/>
              </a:rPr>
              <a:t>Step 2: Security Guard or Bouncers will login with the provided credentials by company or institute admin </a:t>
            </a:r>
            <a:endParaRPr lang="en-IN" b="1" dirty="0">
              <a:solidFill>
                <a:srgbClr val="5B9BD5"/>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07" t="13873" r="-507" b="-937"/>
          <a:stretch/>
        </p:blipFill>
        <p:spPr>
          <a:xfrm>
            <a:off x="1670283" y="1486205"/>
            <a:ext cx="2729059" cy="5148000"/>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t="11048" b="17333"/>
          <a:stretch/>
        </p:blipFill>
        <p:spPr>
          <a:xfrm>
            <a:off x="7017221" y="1722571"/>
            <a:ext cx="3165231" cy="4911634"/>
          </a:xfrm>
          <a:prstGeom prst="rect">
            <a:avLst/>
          </a:prstGeom>
        </p:spPr>
      </p:pic>
    </p:spTree>
    <p:extLst>
      <p:ext uri="{BB962C8B-B14F-4D97-AF65-F5344CB8AC3E}">
        <p14:creationId xmlns:p14="http://schemas.microsoft.com/office/powerpoint/2010/main" val="8570401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0" r="-10000"/>
          </a:stretch>
        </a:blipFill>
        <a:effectLst/>
      </p:bgPr>
    </p:bg>
    <p:spTree>
      <p:nvGrpSpPr>
        <p:cNvPr id="1" name=""/>
        <p:cNvGrpSpPr/>
        <p:nvPr/>
      </p:nvGrpSpPr>
      <p:grpSpPr>
        <a:xfrm>
          <a:off x="0" y="0"/>
          <a:ext cx="0" cy="0"/>
          <a:chOff x="0" y="0"/>
          <a:chExt cx="0" cy="0"/>
        </a:xfrm>
      </p:grpSpPr>
      <p:sp>
        <p:nvSpPr>
          <p:cNvPr id="3" name="TextBox 2"/>
          <p:cNvSpPr txBox="1"/>
          <p:nvPr/>
        </p:nvSpPr>
        <p:spPr>
          <a:xfrm>
            <a:off x="6544369" y="473260"/>
            <a:ext cx="5007675" cy="646331"/>
          </a:xfrm>
          <a:prstGeom prst="rect">
            <a:avLst/>
          </a:prstGeom>
          <a:noFill/>
        </p:spPr>
        <p:txBody>
          <a:bodyPr wrap="square" rtlCol="0">
            <a:spAutoFit/>
          </a:bodyPr>
          <a:lstStyle/>
          <a:p>
            <a:pPr algn="ctr"/>
            <a:r>
              <a:rPr lang="en-US" b="1" dirty="0">
                <a:solidFill>
                  <a:srgbClr val="5B9BD5"/>
                </a:solidFill>
                <a:latin typeface="Arial" panose="020B0604020202020204" pitchFamily="34" charset="0"/>
                <a:cs typeface="Arial" panose="020B0604020202020204" pitchFamily="34" charset="0"/>
              </a:rPr>
              <a:t>Step 4: Security Guards will scan the faces of Employees or Students</a:t>
            </a:r>
            <a:endParaRPr lang="en-IN" b="1" dirty="0">
              <a:solidFill>
                <a:srgbClr val="5B9BD5"/>
              </a:solidFill>
              <a:latin typeface="Arial" panose="020B0604020202020204" pitchFamily="34" charset="0"/>
              <a:cs typeface="Arial" panose="020B0604020202020204" pitchFamily="34" charset="0"/>
            </a:endParaRPr>
          </a:p>
        </p:txBody>
      </p:sp>
      <p:sp>
        <p:nvSpPr>
          <p:cNvPr id="7" name="TextBox 6"/>
          <p:cNvSpPr txBox="1"/>
          <p:nvPr/>
        </p:nvSpPr>
        <p:spPr>
          <a:xfrm>
            <a:off x="700917" y="476257"/>
            <a:ext cx="5007675" cy="923330"/>
          </a:xfrm>
          <a:prstGeom prst="rect">
            <a:avLst/>
          </a:prstGeom>
          <a:noFill/>
        </p:spPr>
        <p:txBody>
          <a:bodyPr wrap="square" rtlCol="0">
            <a:spAutoFit/>
          </a:bodyPr>
          <a:lstStyle/>
          <a:p>
            <a:pPr algn="ctr"/>
            <a:r>
              <a:rPr lang="en-US" b="1" dirty="0">
                <a:solidFill>
                  <a:srgbClr val="5B9BD5"/>
                </a:solidFill>
                <a:latin typeface="Arial" panose="020B0604020202020204" pitchFamily="34" charset="0"/>
                <a:cs typeface="Arial" panose="020B0604020202020204" pitchFamily="34" charset="0"/>
              </a:rPr>
              <a:t>Step 3: Security Guards will be redirected to there profile where they found scan face </a:t>
            </a:r>
            <a:r>
              <a:rPr lang="en-US" b="1">
                <a:solidFill>
                  <a:srgbClr val="5B9BD5"/>
                </a:solidFill>
                <a:latin typeface="Arial" panose="020B0604020202020204" pitchFamily="34" charset="0"/>
                <a:cs typeface="Arial" panose="020B0604020202020204" pitchFamily="34" charset="0"/>
              </a:rPr>
              <a:t>button to scan </a:t>
            </a:r>
            <a:r>
              <a:rPr lang="en-US" b="1" dirty="0">
                <a:solidFill>
                  <a:srgbClr val="5B9BD5"/>
                </a:solidFill>
                <a:latin typeface="Arial" panose="020B0604020202020204" pitchFamily="34" charset="0"/>
                <a:cs typeface="Arial" panose="020B0604020202020204" pitchFamily="34" charset="0"/>
              </a:rPr>
              <a:t>the faces</a:t>
            </a:r>
            <a:endParaRPr lang="en-IN" b="1" dirty="0">
              <a:solidFill>
                <a:srgbClr val="5B9BD5"/>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t="11238" b="8762"/>
          <a:stretch/>
        </p:blipFill>
        <p:spPr>
          <a:xfrm>
            <a:off x="1875520" y="1628691"/>
            <a:ext cx="2658467" cy="4608000"/>
          </a:xfrm>
          <a:prstGeom prst="rect">
            <a:avLst/>
          </a:prstGeom>
        </p:spPr>
      </p:pic>
      <p:pic>
        <p:nvPicPr>
          <p:cNvPr id="9" name="Screenrecorder-2024-04-02-23-59-19-6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048"/>
          <a:stretch/>
        </p:blipFill>
        <p:spPr>
          <a:xfrm>
            <a:off x="7675191" y="1399587"/>
            <a:ext cx="2746029" cy="5292000"/>
          </a:xfrm>
          <a:prstGeom prst="rect">
            <a:avLst/>
          </a:prstGeom>
        </p:spPr>
      </p:pic>
    </p:spTree>
    <p:extLst>
      <p:ext uri="{BB962C8B-B14F-4D97-AF65-F5344CB8AC3E}">
        <p14:creationId xmlns:p14="http://schemas.microsoft.com/office/powerpoint/2010/main" val="355820227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Rectangle 1"/>
          <p:cNvSpPr/>
          <p:nvPr/>
        </p:nvSpPr>
        <p:spPr>
          <a:xfrm>
            <a:off x="2342123" y="239877"/>
            <a:ext cx="7298729" cy="523220"/>
          </a:xfrm>
          <a:prstGeom prst="rect">
            <a:avLst/>
          </a:prstGeom>
        </p:spPr>
        <p:txBody>
          <a:bodyPr wrap="none">
            <a:spAutoFit/>
          </a:bodyPr>
          <a:lstStyle/>
          <a:p>
            <a:r>
              <a:rPr lang="en-US" sz="2800" dirty="0">
                <a:solidFill>
                  <a:srgbClr val="0FCAE3"/>
                </a:solidFill>
                <a:latin typeface="Arial Black" panose="020B0A04020102020204" pitchFamily="34" charset="0"/>
                <a:cs typeface="Arial" panose="020B0604020202020204" pitchFamily="34" charset="0"/>
              </a:rPr>
              <a:t>How the face recognition is working</a:t>
            </a:r>
            <a:endParaRPr lang="en-IN" sz="2800" dirty="0"/>
          </a:p>
        </p:txBody>
      </p:sp>
      <p:sp>
        <p:nvSpPr>
          <p:cNvPr id="3" name="Rectangle 2"/>
          <p:cNvSpPr/>
          <p:nvPr/>
        </p:nvSpPr>
        <p:spPr>
          <a:xfrm>
            <a:off x="223335" y="763097"/>
            <a:ext cx="4237575" cy="646331"/>
          </a:xfrm>
          <a:prstGeom prst="rect">
            <a:avLst/>
          </a:prstGeom>
        </p:spPr>
        <p:txBody>
          <a:bodyPr wrap="square">
            <a:spAutoFit/>
          </a:bodyPr>
          <a:lstStyle/>
          <a:p>
            <a:pPr algn="ctr"/>
            <a:r>
              <a:rPr lang="en-US" b="1" dirty="0">
                <a:solidFill>
                  <a:srgbClr val="5B9BD5"/>
                </a:solidFill>
                <a:latin typeface="Arial" panose="020B0604020202020204" pitchFamily="34" charset="0"/>
                <a:cs typeface="Arial" panose="020B0604020202020204" pitchFamily="34" charset="0"/>
              </a:rPr>
              <a:t>Step 1: Fetching student’s image at the time of Registration.</a:t>
            </a:r>
            <a:endParaRPr lang="en-IN" dirty="0"/>
          </a:p>
        </p:txBody>
      </p:sp>
      <p:sp>
        <p:nvSpPr>
          <p:cNvPr id="4" name="Rectangle 3"/>
          <p:cNvSpPr/>
          <p:nvPr/>
        </p:nvSpPr>
        <p:spPr>
          <a:xfrm>
            <a:off x="223335" y="1752474"/>
            <a:ext cx="4237575" cy="923330"/>
          </a:xfrm>
          <a:prstGeom prst="rect">
            <a:avLst/>
          </a:prstGeom>
        </p:spPr>
        <p:txBody>
          <a:bodyPr wrap="square">
            <a:spAutoFit/>
          </a:bodyPr>
          <a:lstStyle/>
          <a:p>
            <a:pPr algn="ctr"/>
            <a:r>
              <a:rPr lang="en-US" b="1" dirty="0">
                <a:solidFill>
                  <a:srgbClr val="5B9BD5"/>
                </a:solidFill>
                <a:latin typeface="Arial" panose="020B0604020202020204" pitchFamily="34" charset="0"/>
                <a:cs typeface="Arial" panose="020B0604020202020204" pitchFamily="34" charset="0"/>
              </a:rPr>
              <a:t>Step 2: Getting the coordinates of faces from the image &amp; storing them in the binary from</a:t>
            </a:r>
            <a:endParaRPr lang="en-IN" dirty="0"/>
          </a:p>
        </p:txBody>
      </p:sp>
      <p:pic>
        <p:nvPicPr>
          <p:cNvPr id="7" name="Picture 6"/>
          <p:cNvPicPr>
            <a:picLocks noChangeAspect="1"/>
          </p:cNvPicPr>
          <p:nvPr/>
        </p:nvPicPr>
        <p:blipFill>
          <a:blip r:embed="rId3"/>
          <a:stretch>
            <a:fillRect/>
          </a:stretch>
        </p:blipFill>
        <p:spPr>
          <a:xfrm>
            <a:off x="5512852" y="763097"/>
            <a:ext cx="6246788" cy="2032354"/>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4"/>
          <a:stretch>
            <a:fillRect/>
          </a:stretch>
        </p:blipFill>
        <p:spPr>
          <a:xfrm>
            <a:off x="5512852" y="3346132"/>
            <a:ext cx="6246788" cy="2166390"/>
          </a:xfrm>
          <a:prstGeom prst="rect">
            <a:avLst/>
          </a:prstGeom>
          <a:ln>
            <a:noFill/>
          </a:ln>
          <a:effectLst>
            <a:outerShdw blurRad="190500" algn="tl" rotWithShape="0">
              <a:srgbClr val="000000">
                <a:alpha val="70000"/>
              </a:srgbClr>
            </a:outerShdw>
          </a:effectLst>
        </p:spPr>
      </p:pic>
      <p:sp>
        <p:nvSpPr>
          <p:cNvPr id="9" name="Rectangle 8"/>
          <p:cNvSpPr/>
          <p:nvPr/>
        </p:nvSpPr>
        <p:spPr>
          <a:xfrm>
            <a:off x="375735" y="3028277"/>
            <a:ext cx="4237575" cy="923330"/>
          </a:xfrm>
          <a:prstGeom prst="rect">
            <a:avLst/>
          </a:prstGeom>
        </p:spPr>
        <p:txBody>
          <a:bodyPr wrap="square">
            <a:spAutoFit/>
          </a:bodyPr>
          <a:lstStyle/>
          <a:p>
            <a:pPr algn="ctr"/>
            <a:r>
              <a:rPr lang="en-US" b="1" dirty="0">
                <a:solidFill>
                  <a:srgbClr val="5B9BD5"/>
                </a:solidFill>
                <a:latin typeface="Arial" panose="020B0604020202020204" pitchFamily="34" charset="0"/>
                <a:cs typeface="Arial" panose="020B0604020202020204" pitchFamily="34" charset="0"/>
              </a:rPr>
              <a:t>Step 3: At the time of Scanning we are fetching there live image &amp; got coordinate from it </a:t>
            </a:r>
            <a:endParaRPr lang="en-IN" dirty="0"/>
          </a:p>
        </p:txBody>
      </p:sp>
      <p:sp>
        <p:nvSpPr>
          <p:cNvPr id="10" name="Rectangle 9"/>
          <p:cNvSpPr/>
          <p:nvPr/>
        </p:nvSpPr>
        <p:spPr>
          <a:xfrm>
            <a:off x="375735" y="4203939"/>
            <a:ext cx="4237575" cy="923330"/>
          </a:xfrm>
          <a:prstGeom prst="rect">
            <a:avLst/>
          </a:prstGeom>
        </p:spPr>
        <p:txBody>
          <a:bodyPr wrap="square">
            <a:spAutoFit/>
          </a:bodyPr>
          <a:lstStyle/>
          <a:p>
            <a:pPr algn="ctr"/>
            <a:r>
              <a:rPr lang="en-US" b="1" dirty="0">
                <a:solidFill>
                  <a:srgbClr val="5B9BD5"/>
                </a:solidFill>
                <a:latin typeface="Arial" panose="020B0604020202020204" pitchFamily="34" charset="0"/>
                <a:cs typeface="Arial" panose="020B0604020202020204" pitchFamily="34" charset="0"/>
              </a:rPr>
              <a:t>Step 4: We are comparing the live coordinates with all the stored company/institute face coordinates</a:t>
            </a:r>
            <a:endParaRPr lang="en-IN" dirty="0"/>
          </a:p>
        </p:txBody>
      </p:sp>
      <p:sp>
        <p:nvSpPr>
          <p:cNvPr id="11" name="Rectangle 10"/>
          <p:cNvSpPr/>
          <p:nvPr/>
        </p:nvSpPr>
        <p:spPr>
          <a:xfrm>
            <a:off x="375735" y="5248972"/>
            <a:ext cx="4237575" cy="1477328"/>
          </a:xfrm>
          <a:prstGeom prst="rect">
            <a:avLst/>
          </a:prstGeom>
        </p:spPr>
        <p:txBody>
          <a:bodyPr wrap="square">
            <a:spAutoFit/>
          </a:bodyPr>
          <a:lstStyle/>
          <a:p>
            <a:pPr algn="ctr"/>
            <a:r>
              <a:rPr lang="en-US" b="1" dirty="0">
                <a:solidFill>
                  <a:srgbClr val="5B9BD5"/>
                </a:solidFill>
                <a:latin typeface="Arial" panose="020B0604020202020204" pitchFamily="34" charset="0"/>
                <a:cs typeface="Arial" panose="020B0604020202020204" pitchFamily="34" charset="0"/>
              </a:rPr>
              <a:t>Step 5: If coordinate got matched the profile of that employee or student will be displayed </a:t>
            </a:r>
          </a:p>
          <a:p>
            <a:pPr algn="ctr"/>
            <a:r>
              <a:rPr lang="en-US" b="1" dirty="0">
                <a:solidFill>
                  <a:srgbClr val="5B9BD5"/>
                </a:solidFill>
                <a:latin typeface="Arial" panose="020B0604020202020204" pitchFamily="34" charset="0"/>
                <a:cs typeface="Arial" panose="020B0604020202020204" pitchFamily="34" charset="0"/>
              </a:rPr>
              <a:t>Else ‘Face Not Found’ message will be displayed</a:t>
            </a:r>
            <a:endParaRPr lang="en-IN" dirty="0"/>
          </a:p>
        </p:txBody>
      </p:sp>
    </p:spTree>
    <p:extLst>
      <p:ext uri="{BB962C8B-B14F-4D97-AF65-F5344CB8AC3E}">
        <p14:creationId xmlns:p14="http://schemas.microsoft.com/office/powerpoint/2010/main" val="398410645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97434" y="1350219"/>
            <a:ext cx="2286203" cy="461665"/>
          </a:xfrm>
          <a:prstGeom prst="rect">
            <a:avLst/>
          </a:prstGeom>
        </p:spPr>
        <p:txBody>
          <a:bodyPr wrap="none">
            <a:spAutoFit/>
          </a:bodyPr>
          <a:lstStyle/>
          <a:p>
            <a:r>
              <a:rPr lang="en-US" sz="2400" dirty="0">
                <a:solidFill>
                  <a:srgbClr val="0FCAE3"/>
                </a:solidFill>
                <a:latin typeface="Arial Black" panose="020B0A04020102020204" pitchFamily="34" charset="0"/>
                <a:cs typeface="Arial" panose="020B0604020202020204" pitchFamily="34" charset="0"/>
              </a:rPr>
              <a:t>Applications</a:t>
            </a:r>
          </a:p>
        </p:txBody>
      </p:sp>
      <p:sp>
        <p:nvSpPr>
          <p:cNvPr id="5" name="TextBox 4"/>
          <p:cNvSpPr txBox="1"/>
          <p:nvPr/>
        </p:nvSpPr>
        <p:spPr>
          <a:xfrm>
            <a:off x="988300" y="2187491"/>
            <a:ext cx="5007675"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b="1" dirty="0">
                <a:solidFill>
                  <a:srgbClr val="5B9BD5"/>
                </a:solidFill>
                <a:latin typeface="Arial" panose="020B0604020202020204" pitchFamily="34" charset="0"/>
                <a:cs typeface="Arial" panose="020B0604020202020204" pitchFamily="34" charset="0"/>
              </a:rPr>
              <a:t>Securely Authenticating using face</a:t>
            </a:r>
          </a:p>
          <a:p>
            <a:pPr marL="285750" indent="-285750">
              <a:lnSpc>
                <a:spcPct val="150000"/>
              </a:lnSpc>
              <a:buFont typeface="Wingdings" panose="05000000000000000000" pitchFamily="2" charset="2"/>
              <a:buChar char="q"/>
            </a:pPr>
            <a:r>
              <a:rPr lang="en-US" b="1" dirty="0">
                <a:solidFill>
                  <a:srgbClr val="5B9BD5"/>
                </a:solidFill>
                <a:latin typeface="Arial" panose="020B0604020202020204" pitchFamily="34" charset="0"/>
                <a:cs typeface="Arial" panose="020B0604020202020204" pitchFamily="34" charset="0"/>
              </a:rPr>
              <a:t>Giving access to only authorized people to go in critical places like CCTV surveillance room, server rooms etc.</a:t>
            </a:r>
          </a:p>
          <a:p>
            <a:pPr marL="285750" indent="-285750">
              <a:lnSpc>
                <a:spcPct val="150000"/>
              </a:lnSpc>
              <a:buFont typeface="Wingdings" panose="05000000000000000000" pitchFamily="2" charset="2"/>
              <a:buChar char="q"/>
            </a:pPr>
            <a:r>
              <a:rPr lang="en-US" b="1" dirty="0">
                <a:solidFill>
                  <a:srgbClr val="5B9BD5"/>
                </a:solidFill>
                <a:latin typeface="Arial" panose="020B0604020202020204" pitchFamily="34" charset="0"/>
                <a:cs typeface="Arial" panose="020B0604020202020204" pitchFamily="34" charset="0"/>
              </a:rPr>
              <a:t>Authenticating People by there faces</a:t>
            </a:r>
            <a:endParaRPr lang="en-IN" b="1" dirty="0">
              <a:solidFill>
                <a:srgbClr val="5B9BD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86866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9886" y="1102025"/>
            <a:ext cx="2039404" cy="461665"/>
          </a:xfrm>
          <a:prstGeom prst="rect">
            <a:avLst/>
          </a:prstGeom>
        </p:spPr>
        <p:txBody>
          <a:bodyPr wrap="none">
            <a:spAutoFit/>
          </a:bodyPr>
          <a:lstStyle/>
          <a:p>
            <a:r>
              <a:rPr lang="en-US" sz="2400" dirty="0">
                <a:solidFill>
                  <a:srgbClr val="0FCAE3"/>
                </a:solidFill>
                <a:latin typeface="Arial Black" panose="020B0A04020102020204" pitchFamily="34" charset="0"/>
                <a:cs typeface="Arial" panose="020B0604020202020204" pitchFamily="34" charset="0"/>
              </a:rPr>
              <a:t>Conclusion</a:t>
            </a:r>
            <a:endParaRPr lang="en-IN" sz="2400" dirty="0"/>
          </a:p>
        </p:txBody>
      </p:sp>
      <p:sp>
        <p:nvSpPr>
          <p:cNvPr id="3" name="Rectangle 2"/>
          <p:cNvSpPr/>
          <p:nvPr/>
        </p:nvSpPr>
        <p:spPr>
          <a:xfrm>
            <a:off x="927463" y="1833545"/>
            <a:ext cx="4624251" cy="3139321"/>
          </a:xfrm>
          <a:prstGeom prst="rect">
            <a:avLst/>
          </a:prstGeom>
        </p:spPr>
        <p:txBody>
          <a:bodyPr wrap="square">
            <a:spAutoFit/>
          </a:bodyPr>
          <a:lstStyle/>
          <a:p>
            <a:pPr marL="285750" indent="-285750" algn="ctr">
              <a:buFont typeface="Wingdings" panose="05000000000000000000" pitchFamily="2" charset="2"/>
              <a:buChar char="ü"/>
            </a:pPr>
            <a:r>
              <a:rPr lang="en-US" b="1" dirty="0">
                <a:solidFill>
                  <a:srgbClr val="5B9BD5"/>
                </a:solidFill>
                <a:latin typeface="Arial" panose="020B0604020202020204" pitchFamily="34" charset="0"/>
                <a:cs typeface="Arial" panose="020B0604020202020204" pitchFamily="34" charset="0"/>
              </a:rPr>
              <a:t>Authenticating the people by there faces will increase the security &amp; best solution of proxies. </a:t>
            </a:r>
          </a:p>
          <a:p>
            <a:pPr marL="285750" indent="-285750" algn="ctr">
              <a:buFont typeface="Wingdings" panose="05000000000000000000" pitchFamily="2" charset="2"/>
              <a:buChar char="ü"/>
            </a:pPr>
            <a:r>
              <a:rPr lang="en-US" b="1" dirty="0">
                <a:solidFill>
                  <a:srgbClr val="5B9BD5"/>
                </a:solidFill>
                <a:latin typeface="Arial" panose="020B0604020202020204" pitchFamily="34" charset="0"/>
                <a:cs typeface="Arial" panose="020B0604020202020204" pitchFamily="34" charset="0"/>
              </a:rPr>
              <a:t>By registering there company to our website any company can use it for there employees attendance.</a:t>
            </a:r>
          </a:p>
          <a:p>
            <a:pPr marL="285750" indent="-285750" algn="ctr">
              <a:buFont typeface="Wingdings" panose="05000000000000000000" pitchFamily="2" charset="2"/>
              <a:buChar char="ü"/>
            </a:pPr>
            <a:r>
              <a:rPr lang="en-US" b="1" dirty="0">
                <a:solidFill>
                  <a:srgbClr val="5B9BD5"/>
                </a:solidFill>
                <a:latin typeface="Arial" panose="020B0604020202020204" pitchFamily="34" charset="0"/>
                <a:cs typeface="Arial" panose="020B0604020202020204" pitchFamily="34" charset="0"/>
              </a:rPr>
              <a:t>It doesn’t need any hardware just the thing it need a smartphone.</a:t>
            </a:r>
            <a:endParaRPr lang="en-IN" dirty="0"/>
          </a:p>
          <a:p>
            <a:pPr marL="285750" indent="-285750" algn="ctr">
              <a:buFont typeface="Wingdings" panose="05000000000000000000" pitchFamily="2" charset="2"/>
              <a:buChar char="ü"/>
            </a:pPr>
            <a:r>
              <a:rPr lang="en-US" b="1" dirty="0">
                <a:solidFill>
                  <a:srgbClr val="5B9BD5"/>
                </a:solidFill>
                <a:latin typeface="Arial" panose="020B0604020202020204" pitchFamily="34" charset="0"/>
                <a:cs typeface="Arial" panose="020B0604020202020204" pitchFamily="34" charset="0"/>
              </a:rPr>
              <a:t>By using our website recognizing people by there faces becomes more easier </a:t>
            </a:r>
          </a:p>
        </p:txBody>
      </p:sp>
    </p:spTree>
    <p:extLst>
      <p:ext uri="{BB962C8B-B14F-4D97-AF65-F5344CB8AC3E}">
        <p14:creationId xmlns:p14="http://schemas.microsoft.com/office/powerpoint/2010/main" val="38015680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Rectangle 1"/>
          <p:cNvSpPr/>
          <p:nvPr/>
        </p:nvSpPr>
        <p:spPr>
          <a:xfrm>
            <a:off x="3309123" y="1075900"/>
            <a:ext cx="4884799" cy="1015663"/>
          </a:xfrm>
          <a:prstGeom prst="rect">
            <a:avLst/>
          </a:prstGeom>
        </p:spPr>
        <p:txBody>
          <a:bodyPr wrap="none">
            <a:spAutoFit/>
          </a:bodyPr>
          <a:lstStyle/>
          <a:p>
            <a:r>
              <a:rPr lang="en-US" sz="6000" dirty="0">
                <a:solidFill>
                  <a:srgbClr val="0FCAE3"/>
                </a:solidFill>
                <a:latin typeface="Arial Black" panose="020B0A04020102020204" pitchFamily="34" charset="0"/>
                <a:cs typeface="Arial" panose="020B0604020202020204" pitchFamily="34" charset="0"/>
              </a:rPr>
              <a:t>Thank You </a:t>
            </a:r>
            <a:endParaRPr lang="en-IN" sz="6000" dirty="0"/>
          </a:p>
        </p:txBody>
      </p:sp>
      <p:sp>
        <p:nvSpPr>
          <p:cNvPr id="3" name="Rectangle 2"/>
          <p:cNvSpPr/>
          <p:nvPr/>
        </p:nvSpPr>
        <p:spPr>
          <a:xfrm>
            <a:off x="3465521" y="2091563"/>
            <a:ext cx="4336869" cy="2031325"/>
          </a:xfrm>
          <a:prstGeom prst="rect">
            <a:avLst/>
          </a:prstGeom>
        </p:spPr>
        <p:txBody>
          <a:bodyPr wrap="square">
            <a:spAutoFit/>
          </a:bodyPr>
          <a:lstStyle/>
          <a:p>
            <a:pPr algn="ctr"/>
            <a:endParaRPr lang="en-US" dirty="0">
              <a:solidFill>
                <a:srgbClr val="5B9BD5"/>
              </a:solidFill>
              <a:latin typeface="Arial" panose="020B0604020202020204" pitchFamily="34" charset="0"/>
              <a:cs typeface="Arial" panose="020B0604020202020204" pitchFamily="34" charset="0"/>
            </a:endParaRPr>
          </a:p>
          <a:p>
            <a:pPr algn="ctr"/>
            <a:r>
              <a:rPr lang="en-US" b="1" dirty="0">
                <a:solidFill>
                  <a:srgbClr val="5B9BD5"/>
                </a:solidFill>
                <a:latin typeface="Arial Black" panose="020B0A04020102020204" pitchFamily="34" charset="0"/>
                <a:cs typeface="Arial" panose="020B0604020202020204" pitchFamily="34" charset="0"/>
              </a:rPr>
              <a:t>Developer</a:t>
            </a:r>
          </a:p>
          <a:p>
            <a:pPr algn="ctr"/>
            <a:endParaRPr lang="en-US" b="1" dirty="0">
              <a:solidFill>
                <a:srgbClr val="5B9BD5"/>
              </a:solidFill>
              <a:latin typeface="Arial" panose="020B0604020202020204" pitchFamily="34" charset="0"/>
              <a:cs typeface="Arial" panose="020B0604020202020204" pitchFamily="34" charset="0"/>
            </a:endParaRPr>
          </a:p>
          <a:p>
            <a:pPr algn="ctr"/>
            <a:r>
              <a:rPr lang="en-US" b="1" dirty="0">
                <a:solidFill>
                  <a:srgbClr val="5B9BD5"/>
                </a:solidFill>
                <a:latin typeface="Arial" panose="020B0604020202020204" pitchFamily="34" charset="0"/>
                <a:cs typeface="Arial" panose="020B0604020202020204" pitchFamily="34" charset="0"/>
              </a:rPr>
              <a:t>Shaikh Faizan Abdul Kadar</a:t>
            </a:r>
          </a:p>
          <a:p>
            <a:pPr algn="ctr"/>
            <a:endParaRPr lang="en-US" b="1">
              <a:solidFill>
                <a:srgbClr val="5B9BD5"/>
              </a:solidFill>
              <a:latin typeface="Arial" panose="020B0604020202020204" pitchFamily="34" charset="0"/>
              <a:cs typeface="Arial" panose="020B0604020202020204" pitchFamily="34" charset="0"/>
            </a:endParaRPr>
          </a:p>
          <a:p>
            <a:pPr algn="ctr"/>
            <a:endParaRPr lang="en-US" b="1" dirty="0">
              <a:solidFill>
                <a:srgbClr val="5B9BD5"/>
              </a:solidFill>
              <a:latin typeface="Arial" panose="020B0604020202020204" pitchFamily="34" charset="0"/>
              <a:cs typeface="Arial" panose="020B0604020202020204" pitchFamily="34" charset="0"/>
            </a:endParaRPr>
          </a:p>
          <a:p>
            <a:pPr algn="ctr"/>
            <a:r>
              <a:rPr lang="en-US" b="1" dirty="0">
                <a:solidFill>
                  <a:srgbClr val="5B9BD5"/>
                </a:solidFill>
                <a:latin typeface="Arial" panose="020B0604020202020204" pitchFamily="34" charset="0"/>
                <a:cs typeface="Arial" panose="020B0604020202020204" pitchFamily="34" charset="0"/>
              </a:rPr>
              <a:t>From </a:t>
            </a:r>
            <a:r>
              <a:rPr lang="en-US" b="1" dirty="0" err="1">
                <a:solidFill>
                  <a:srgbClr val="5B9BD5"/>
                </a:solidFill>
                <a:latin typeface="Arial" panose="020B0604020202020204" pitchFamily="34" charset="0"/>
                <a:cs typeface="Arial" panose="020B0604020202020204" pitchFamily="34" charset="0"/>
              </a:rPr>
              <a:t>Abeda</a:t>
            </a:r>
            <a:r>
              <a:rPr lang="en-US" b="1" dirty="0">
                <a:solidFill>
                  <a:srgbClr val="5B9BD5"/>
                </a:solidFill>
                <a:latin typeface="Arial" panose="020B0604020202020204" pitchFamily="34" charset="0"/>
                <a:cs typeface="Arial" panose="020B0604020202020204" pitchFamily="34" charset="0"/>
              </a:rPr>
              <a:t> </a:t>
            </a:r>
            <a:r>
              <a:rPr lang="en-US" b="1" dirty="0" err="1">
                <a:solidFill>
                  <a:srgbClr val="5B9BD5"/>
                </a:solidFill>
                <a:latin typeface="Arial" panose="020B0604020202020204" pitchFamily="34" charset="0"/>
                <a:cs typeface="Arial" panose="020B0604020202020204" pitchFamily="34" charset="0"/>
              </a:rPr>
              <a:t>Inamdar</a:t>
            </a:r>
            <a:r>
              <a:rPr lang="en-US" b="1" dirty="0">
                <a:solidFill>
                  <a:srgbClr val="5B9BD5"/>
                </a:solidFill>
                <a:latin typeface="Arial" panose="020B0604020202020204" pitchFamily="34" charset="0"/>
                <a:cs typeface="Arial" panose="020B0604020202020204" pitchFamily="34" charset="0"/>
              </a:rPr>
              <a:t> Senior College </a:t>
            </a:r>
            <a:endParaRPr lang="en-IN" dirty="0"/>
          </a:p>
        </p:txBody>
      </p:sp>
    </p:spTree>
    <p:extLst>
      <p:ext uri="{BB962C8B-B14F-4D97-AF65-F5344CB8AC3E}">
        <p14:creationId xmlns:p14="http://schemas.microsoft.com/office/powerpoint/2010/main" val="204927344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6690" y="788518"/>
            <a:ext cx="4564070" cy="5755422"/>
          </a:xfrm>
          <a:prstGeom prst="rect">
            <a:avLst/>
          </a:prstGeom>
        </p:spPr>
        <p:txBody>
          <a:bodyPr wrap="none">
            <a:spAutoFit/>
          </a:bodyPr>
          <a:lstStyle/>
          <a:p>
            <a:pPr algn="ctr"/>
            <a:r>
              <a:rPr lang="en-US" sz="2800" dirty="0">
                <a:solidFill>
                  <a:srgbClr val="00B0F0"/>
                </a:solidFill>
                <a:latin typeface="Arial Black" panose="020B0A04020102020204" pitchFamily="34" charset="0"/>
              </a:rPr>
              <a:t>Table of Content</a:t>
            </a:r>
          </a:p>
          <a:p>
            <a:endParaRPr lang="en-US" sz="2000" dirty="0">
              <a:solidFill>
                <a:schemeClr val="accent1">
                  <a:lumMod val="75000"/>
                </a:schemeClr>
              </a:solidFill>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Ø"/>
            </a:pPr>
            <a:r>
              <a:rPr lang="en-US" sz="2000" dirty="0">
                <a:solidFill>
                  <a:srgbClr val="0FCAE3"/>
                </a:solidFill>
                <a:latin typeface="Arial" panose="020B0604020202020204" pitchFamily="34" charset="0"/>
                <a:cs typeface="Arial" panose="020B0604020202020204" pitchFamily="34" charset="0"/>
              </a:rPr>
              <a:t>Introduction</a:t>
            </a:r>
          </a:p>
          <a:p>
            <a:pPr marL="342900" indent="-342900">
              <a:lnSpc>
                <a:spcPct val="150000"/>
              </a:lnSpc>
              <a:buFont typeface="Wingdings" panose="05000000000000000000" pitchFamily="2" charset="2"/>
              <a:buChar char="Ø"/>
            </a:pPr>
            <a:r>
              <a:rPr lang="en-US" sz="2000" dirty="0">
                <a:solidFill>
                  <a:srgbClr val="0FCAE3"/>
                </a:solidFill>
                <a:latin typeface="Arial" panose="020B0604020202020204" pitchFamily="34" charset="0"/>
                <a:cs typeface="Arial" panose="020B0604020202020204" pitchFamily="34" charset="0"/>
              </a:rPr>
              <a:t>Motivation</a:t>
            </a:r>
          </a:p>
          <a:p>
            <a:pPr marL="342900" indent="-342900">
              <a:lnSpc>
                <a:spcPct val="150000"/>
              </a:lnSpc>
              <a:buFont typeface="Wingdings" panose="05000000000000000000" pitchFamily="2" charset="2"/>
              <a:buChar char="Ø"/>
            </a:pPr>
            <a:r>
              <a:rPr lang="en-US" sz="2000" dirty="0">
                <a:solidFill>
                  <a:srgbClr val="0FCAE3"/>
                </a:solidFill>
                <a:latin typeface="Arial" panose="020B0604020202020204" pitchFamily="34" charset="0"/>
                <a:cs typeface="Arial" panose="020B0604020202020204" pitchFamily="34" charset="0"/>
              </a:rPr>
              <a:t>Used python Libraries</a:t>
            </a:r>
          </a:p>
          <a:p>
            <a:pPr marL="342900" indent="-342900">
              <a:lnSpc>
                <a:spcPct val="150000"/>
              </a:lnSpc>
              <a:buFont typeface="Wingdings" panose="05000000000000000000" pitchFamily="2" charset="2"/>
              <a:buChar char="Ø"/>
            </a:pPr>
            <a:r>
              <a:rPr lang="en-US" sz="2000" dirty="0">
                <a:solidFill>
                  <a:srgbClr val="0FCAE3"/>
                </a:solidFill>
                <a:latin typeface="Arial" panose="020B0604020202020204" pitchFamily="34" charset="0"/>
                <a:cs typeface="Arial" panose="020B0604020202020204" pitchFamily="34" charset="0"/>
              </a:rPr>
              <a:t>Django Framework</a:t>
            </a:r>
          </a:p>
          <a:p>
            <a:pPr marL="342900" indent="-342900">
              <a:lnSpc>
                <a:spcPct val="150000"/>
              </a:lnSpc>
              <a:buFont typeface="Wingdings" panose="05000000000000000000" pitchFamily="2" charset="2"/>
              <a:buChar char="Ø"/>
            </a:pPr>
            <a:r>
              <a:rPr lang="en-US" sz="2000" dirty="0">
                <a:solidFill>
                  <a:srgbClr val="0FCAE3"/>
                </a:solidFill>
                <a:latin typeface="Arial" panose="020B0604020202020204" pitchFamily="34" charset="0"/>
                <a:cs typeface="Arial" panose="020B0604020202020204" pitchFamily="34" charset="0"/>
              </a:rPr>
              <a:t>Use case of our Web Application</a:t>
            </a:r>
          </a:p>
          <a:p>
            <a:pPr marL="342900" indent="-342900">
              <a:lnSpc>
                <a:spcPct val="150000"/>
              </a:lnSpc>
              <a:buFont typeface="Wingdings" panose="05000000000000000000" pitchFamily="2" charset="2"/>
              <a:buChar char="Ø"/>
            </a:pPr>
            <a:r>
              <a:rPr lang="en-US" sz="2000" dirty="0">
                <a:solidFill>
                  <a:srgbClr val="0FCAE3"/>
                </a:solidFill>
                <a:latin typeface="Arial" panose="020B0604020202020204" pitchFamily="34" charset="0"/>
                <a:cs typeface="Arial" panose="020B0604020202020204" pitchFamily="34" charset="0"/>
              </a:rPr>
              <a:t>How the face recognition is working</a:t>
            </a:r>
          </a:p>
          <a:p>
            <a:pPr marL="342900" indent="-342900">
              <a:lnSpc>
                <a:spcPct val="150000"/>
              </a:lnSpc>
              <a:buFont typeface="Wingdings" panose="05000000000000000000" pitchFamily="2" charset="2"/>
              <a:buChar char="Ø"/>
            </a:pPr>
            <a:r>
              <a:rPr lang="en-US" sz="2000" dirty="0">
                <a:solidFill>
                  <a:srgbClr val="0FCAE3"/>
                </a:solidFill>
                <a:latin typeface="Arial" panose="020B0604020202020204" pitchFamily="34" charset="0"/>
                <a:cs typeface="Arial" panose="020B0604020202020204" pitchFamily="34" charset="0"/>
              </a:rPr>
              <a:t>Applications</a:t>
            </a:r>
          </a:p>
          <a:p>
            <a:pPr marL="342900" indent="-342900">
              <a:lnSpc>
                <a:spcPct val="150000"/>
              </a:lnSpc>
              <a:buFont typeface="Wingdings" panose="05000000000000000000" pitchFamily="2" charset="2"/>
              <a:buChar char="Ø"/>
            </a:pPr>
            <a:r>
              <a:rPr lang="en-US" sz="2000" dirty="0">
                <a:solidFill>
                  <a:srgbClr val="0FCAE3"/>
                </a:solidFill>
                <a:latin typeface="Arial" panose="020B0604020202020204" pitchFamily="34" charset="0"/>
                <a:cs typeface="Arial" panose="020B0604020202020204" pitchFamily="34" charset="0"/>
              </a:rPr>
              <a:t>Conclusion</a:t>
            </a: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2000" dirty="0">
              <a:solidFill>
                <a:srgbClr val="0FCAE3"/>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834333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3407" y="836023"/>
            <a:ext cx="4571998" cy="3970318"/>
          </a:xfrm>
          <a:prstGeom prst="rect">
            <a:avLst/>
          </a:prstGeom>
          <a:noFill/>
        </p:spPr>
        <p:txBody>
          <a:bodyPr wrap="square" rtlCol="0">
            <a:spAutoFit/>
          </a:bodyPr>
          <a:lstStyle/>
          <a:p>
            <a:r>
              <a:rPr lang="en-US" sz="3600" dirty="0">
                <a:solidFill>
                  <a:srgbClr val="00B0F0"/>
                </a:solidFill>
                <a:latin typeface="Arial Black" panose="020B0A04020102020204" pitchFamily="34" charset="0"/>
              </a:rPr>
              <a:t>Face Recognition</a:t>
            </a:r>
          </a:p>
          <a:p>
            <a:endParaRPr lang="en-US" sz="3600" dirty="0">
              <a:solidFill>
                <a:srgbClr val="00B0F0"/>
              </a:solidFill>
              <a:latin typeface="Arial Black" panose="020B0A04020102020204" pitchFamily="34" charset="0"/>
            </a:endParaRPr>
          </a:p>
          <a:p>
            <a:pPr algn="ctr"/>
            <a:r>
              <a:rPr lang="en-US" dirty="0">
                <a:solidFill>
                  <a:schemeClr val="accent1">
                    <a:lumMod val="75000"/>
                  </a:schemeClr>
                </a:solidFill>
                <a:latin typeface="Arial" panose="020B0604020202020204" pitchFamily="34" charset="0"/>
                <a:cs typeface="Arial" panose="020B0604020202020204" pitchFamily="34" charset="0"/>
              </a:rPr>
              <a:t>Face recognition is a biometric technology that uses a person's face to identify them in photos, videos, or in real-time. It works by analyzing the patterns and shapes of faces to create a unique template, or facial data, which can be used to identify people. The software then compares the facial features in the photo or video to the stored face print in order to verify the individual's identity</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29150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Rectangle 1"/>
          <p:cNvSpPr/>
          <p:nvPr/>
        </p:nvSpPr>
        <p:spPr>
          <a:xfrm>
            <a:off x="5699760" y="1166843"/>
            <a:ext cx="6096000" cy="4524315"/>
          </a:xfrm>
          <a:prstGeom prst="rect">
            <a:avLst/>
          </a:prstGeom>
          <a:noFill/>
          <a:ln>
            <a:noFill/>
          </a:ln>
        </p:spPr>
        <p:txBody>
          <a:bodyPr>
            <a:spAutoFit/>
          </a:bodyPr>
          <a:lstStyle/>
          <a:p>
            <a:pPr algn="ctr">
              <a:lnSpc>
                <a:spcPct val="200000"/>
              </a:lnSpc>
            </a:pPr>
            <a:r>
              <a:rPr lang="en-US" b="1" dirty="0">
                <a:solidFill>
                  <a:srgbClr val="00B0F0"/>
                </a:solidFill>
                <a:effectLst/>
                <a:latin typeface="Arial Black" panose="020B0A04020102020204" pitchFamily="34" charset="0"/>
              </a:rPr>
              <a:t>Facial recognition typically looks for the following facial landmarks </a:t>
            </a:r>
          </a:p>
          <a:p>
            <a:endParaRPr lang="en-US" b="1" dirty="0">
              <a:solidFill>
                <a:srgbClr val="0070C0"/>
              </a:solidFill>
              <a:effectLst/>
              <a:latin typeface="Arial Black" panose="020B0A04020102020204" pitchFamily="34" charset="0"/>
            </a:endParaRPr>
          </a:p>
          <a:p>
            <a:pPr marL="742950" lvl="1" indent="-285750">
              <a:lnSpc>
                <a:spcPct val="150000"/>
              </a:lnSpc>
              <a:buFont typeface="Arial" panose="020B0604020202020204" pitchFamily="34" charset="0"/>
              <a:buChar char="•"/>
            </a:pPr>
            <a:r>
              <a:rPr lang="en-US" dirty="0">
                <a:solidFill>
                  <a:schemeClr val="accent1"/>
                </a:solidFill>
                <a:effectLst/>
                <a:latin typeface="Arial" panose="020B0604020202020204" pitchFamily="34" charset="0"/>
                <a:cs typeface="Arial" panose="020B0604020202020204" pitchFamily="34" charset="0"/>
              </a:rPr>
              <a:t>Distance between the eyes</a:t>
            </a:r>
          </a:p>
          <a:p>
            <a:pPr marL="742950" lvl="1" indent="-285750">
              <a:lnSpc>
                <a:spcPct val="150000"/>
              </a:lnSpc>
              <a:buFont typeface="Arial" panose="020B0604020202020204" pitchFamily="34" charset="0"/>
              <a:buChar char="•"/>
            </a:pPr>
            <a:r>
              <a:rPr lang="en-US" dirty="0">
                <a:solidFill>
                  <a:schemeClr val="accent1"/>
                </a:solidFill>
                <a:effectLst/>
                <a:latin typeface="Arial" panose="020B0604020202020204" pitchFamily="34" charset="0"/>
                <a:cs typeface="Arial" panose="020B0604020202020204" pitchFamily="34" charset="0"/>
              </a:rPr>
              <a:t>Distance from the forehead to the chin</a:t>
            </a:r>
          </a:p>
          <a:p>
            <a:pPr marL="742950" lvl="1" indent="-285750">
              <a:lnSpc>
                <a:spcPct val="150000"/>
              </a:lnSpc>
              <a:buFont typeface="Arial" panose="020B0604020202020204" pitchFamily="34" charset="0"/>
              <a:buChar char="•"/>
            </a:pPr>
            <a:r>
              <a:rPr lang="en-US" dirty="0">
                <a:solidFill>
                  <a:schemeClr val="accent1"/>
                </a:solidFill>
                <a:effectLst/>
                <a:latin typeface="Arial" panose="020B0604020202020204" pitchFamily="34" charset="0"/>
                <a:cs typeface="Arial" panose="020B0604020202020204" pitchFamily="34" charset="0"/>
              </a:rPr>
              <a:t>Distance between the nose and mouth</a:t>
            </a:r>
          </a:p>
          <a:p>
            <a:pPr marL="742950" lvl="1" indent="-285750">
              <a:lnSpc>
                <a:spcPct val="150000"/>
              </a:lnSpc>
              <a:buFont typeface="Arial" panose="020B0604020202020204" pitchFamily="34" charset="0"/>
              <a:buChar char="•"/>
            </a:pPr>
            <a:r>
              <a:rPr lang="en-US" dirty="0">
                <a:solidFill>
                  <a:schemeClr val="accent1"/>
                </a:solidFill>
                <a:effectLst/>
                <a:latin typeface="Arial" panose="020B0604020202020204" pitchFamily="34" charset="0"/>
                <a:cs typeface="Arial" panose="020B0604020202020204" pitchFamily="34" charset="0"/>
              </a:rPr>
              <a:t>Depth of the eye sockets</a:t>
            </a:r>
          </a:p>
          <a:p>
            <a:pPr marL="742950" lvl="1" indent="-285750">
              <a:lnSpc>
                <a:spcPct val="150000"/>
              </a:lnSpc>
              <a:buFont typeface="Arial" panose="020B0604020202020204" pitchFamily="34" charset="0"/>
              <a:buChar char="•"/>
            </a:pPr>
            <a:r>
              <a:rPr lang="en-US" dirty="0">
                <a:solidFill>
                  <a:schemeClr val="accent1"/>
                </a:solidFill>
                <a:effectLst/>
                <a:latin typeface="Arial" panose="020B0604020202020204" pitchFamily="34" charset="0"/>
                <a:cs typeface="Arial" panose="020B0604020202020204" pitchFamily="34" charset="0"/>
              </a:rPr>
              <a:t>Shape of the cheekbones</a:t>
            </a:r>
          </a:p>
          <a:p>
            <a:pPr marL="742950" lvl="1" indent="-285750">
              <a:lnSpc>
                <a:spcPct val="150000"/>
              </a:lnSpc>
              <a:buFont typeface="Arial" panose="020B0604020202020204" pitchFamily="34" charset="0"/>
              <a:buChar char="•"/>
            </a:pPr>
            <a:r>
              <a:rPr lang="en-US" dirty="0">
                <a:solidFill>
                  <a:schemeClr val="accent1"/>
                </a:solidFill>
                <a:latin typeface="Arial" panose="020B0604020202020204" pitchFamily="34" charset="0"/>
                <a:cs typeface="Arial" panose="020B0604020202020204" pitchFamily="34" charset="0"/>
              </a:rPr>
              <a:t>C</a:t>
            </a:r>
            <a:r>
              <a:rPr lang="en-US" b="0" i="0" dirty="0">
                <a:solidFill>
                  <a:schemeClr val="accent1"/>
                </a:solidFill>
                <a:effectLst/>
                <a:latin typeface="Arial" panose="020B0604020202020204" pitchFamily="34" charset="0"/>
                <a:cs typeface="Arial" panose="020B0604020202020204" pitchFamily="34" charset="0"/>
              </a:rPr>
              <a:t>ontour of the lips, ears, and chin </a:t>
            </a:r>
          </a:p>
          <a:p>
            <a:br>
              <a:rPr lang="en-US" b="0" i="0" dirty="0">
                <a:solidFill>
                  <a:srgbClr val="0070C0"/>
                </a:solidFill>
                <a:effectLst/>
                <a:latin typeface="Google Sans"/>
              </a:rPr>
            </a:br>
            <a:endParaRPr lang="en-IN" dirty="0">
              <a:solidFill>
                <a:srgbClr val="0070C0"/>
              </a:solidFill>
            </a:endParaRPr>
          </a:p>
        </p:txBody>
      </p:sp>
    </p:spTree>
    <p:extLst>
      <p:ext uri="{BB962C8B-B14F-4D97-AF65-F5344CB8AC3E}">
        <p14:creationId xmlns:p14="http://schemas.microsoft.com/office/powerpoint/2010/main" val="21537848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9268" y="1215854"/>
            <a:ext cx="6021977" cy="3170099"/>
          </a:xfrm>
          <a:prstGeom prst="rect">
            <a:avLst/>
          </a:prstGeom>
        </p:spPr>
        <p:txBody>
          <a:bodyPr wrap="square">
            <a:spAutoFit/>
          </a:bodyPr>
          <a:lstStyle/>
          <a:p>
            <a:pPr algn="ctr"/>
            <a:r>
              <a:rPr lang="en-US" sz="2800" b="1" dirty="0">
                <a:solidFill>
                  <a:srgbClr val="00B0F0"/>
                </a:solidFill>
                <a:latin typeface="Arial Black" panose="020B0A04020102020204" pitchFamily="34" charset="0"/>
              </a:rPr>
              <a:t>Motivation</a:t>
            </a:r>
          </a:p>
          <a:p>
            <a:pPr algn="ctr"/>
            <a:endParaRPr lang="en-US" sz="2800" b="1" dirty="0">
              <a:solidFill>
                <a:srgbClr val="00B0F0"/>
              </a:solidFill>
              <a:latin typeface="Arial Black" panose="020B0A04020102020204" pitchFamily="34" charset="0"/>
            </a:endParaRPr>
          </a:p>
          <a:p>
            <a:pPr marL="342900" indent="-342900">
              <a:buFont typeface="Wingdings" panose="05000000000000000000" pitchFamily="2" charset="2"/>
              <a:buChar char="Ø"/>
            </a:pPr>
            <a:r>
              <a:rPr lang="en-US" sz="2400" dirty="0">
                <a:solidFill>
                  <a:schemeClr val="accent1"/>
                </a:solidFill>
                <a:latin typeface="Arial" panose="020B0604020202020204" pitchFamily="34" charset="0"/>
                <a:cs typeface="Arial" panose="020B0604020202020204" pitchFamily="34" charset="0"/>
              </a:rPr>
              <a:t>Connecting the world digital Identification</a:t>
            </a:r>
          </a:p>
          <a:p>
            <a:pPr marL="342900" indent="-342900">
              <a:buFont typeface="Wingdings" panose="05000000000000000000" pitchFamily="2" charset="2"/>
              <a:buChar char="Ø"/>
            </a:pPr>
            <a:r>
              <a:rPr lang="en-US" sz="2400" dirty="0">
                <a:solidFill>
                  <a:schemeClr val="accent1"/>
                </a:solidFill>
                <a:latin typeface="Arial" panose="020B0604020202020204" pitchFamily="34" charset="0"/>
                <a:cs typeface="Arial" panose="020B0604020202020204" pitchFamily="34" charset="0"/>
              </a:rPr>
              <a:t>Enhanced security measures</a:t>
            </a:r>
            <a:endParaRPr lang="en-US" sz="2400" dirty="0">
              <a:solidFill>
                <a:srgbClr val="00B0F0"/>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400" dirty="0">
                <a:solidFill>
                  <a:srgbClr val="5B9BD5"/>
                </a:solidFill>
                <a:latin typeface="Arial" panose="020B0604020202020204" pitchFamily="34" charset="0"/>
                <a:cs typeface="Arial" panose="020B0604020202020204" pitchFamily="34" charset="0"/>
              </a:rPr>
              <a:t>Improving convenience in authentication process</a:t>
            </a:r>
          </a:p>
          <a:p>
            <a:pPr marL="342900" indent="-342900">
              <a:buFont typeface="Wingdings" panose="05000000000000000000" pitchFamily="2" charset="2"/>
              <a:buChar char="Ø"/>
            </a:pPr>
            <a:r>
              <a:rPr lang="en-US" sz="2400" dirty="0">
                <a:solidFill>
                  <a:srgbClr val="5B9BD5"/>
                </a:solidFill>
                <a:latin typeface="Arial" panose="020B0604020202020204" pitchFamily="34" charset="0"/>
                <a:cs typeface="Arial" panose="020B0604020202020204" pitchFamily="34" charset="0"/>
              </a:rPr>
              <a:t>Enabling personalizes user experience</a:t>
            </a:r>
          </a:p>
        </p:txBody>
      </p:sp>
    </p:spTree>
    <p:extLst>
      <p:ext uri="{BB962C8B-B14F-4D97-AF65-F5344CB8AC3E}">
        <p14:creationId xmlns:p14="http://schemas.microsoft.com/office/powerpoint/2010/main" val="354432409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Rectangle 2"/>
          <p:cNvSpPr/>
          <p:nvPr/>
        </p:nvSpPr>
        <p:spPr>
          <a:xfrm>
            <a:off x="1291890" y="1415535"/>
            <a:ext cx="5121973" cy="2862322"/>
          </a:xfrm>
          <a:prstGeom prst="rect">
            <a:avLst/>
          </a:prstGeom>
        </p:spPr>
        <p:txBody>
          <a:bodyPr wrap="square">
            <a:spAutoFit/>
          </a:bodyPr>
          <a:lstStyle/>
          <a:p>
            <a:pPr algn="ctr">
              <a:lnSpc>
                <a:spcPct val="150000"/>
              </a:lnSpc>
            </a:pPr>
            <a:r>
              <a:rPr lang="en-US" sz="3200" dirty="0">
                <a:solidFill>
                  <a:srgbClr val="00B0F0"/>
                </a:solidFill>
                <a:latin typeface="Arial Black" panose="020B0A04020102020204" pitchFamily="34" charset="0"/>
              </a:rPr>
              <a:t>Used Python Libraries for face recognition :</a:t>
            </a:r>
            <a:endParaRPr lang="en-US" sz="2800" dirty="0">
              <a:solidFill>
                <a:srgbClr val="00B0F0"/>
              </a:solidFill>
              <a:latin typeface="Arial Black" panose="020B0A04020102020204" pitchFamily="34" charset="0"/>
            </a:endParaRPr>
          </a:p>
          <a:p>
            <a:pPr marL="800100" lvl="1" indent="-342900">
              <a:lnSpc>
                <a:spcPct val="250000"/>
              </a:lnSpc>
              <a:buFont typeface="Wingdings" panose="05000000000000000000" pitchFamily="2" charset="2"/>
              <a:buChar char="Ø"/>
            </a:pPr>
            <a:r>
              <a:rPr lang="en-US" sz="2400" dirty="0" err="1">
                <a:solidFill>
                  <a:srgbClr val="00B0F0"/>
                </a:solidFill>
                <a:latin typeface="Arial" panose="020B0604020202020204" pitchFamily="34" charset="0"/>
                <a:cs typeface="Arial" panose="020B0604020202020204" pitchFamily="34" charset="0"/>
              </a:rPr>
              <a:t>opencv</a:t>
            </a:r>
            <a:r>
              <a:rPr lang="en-US" sz="2400" dirty="0">
                <a:solidFill>
                  <a:srgbClr val="00B0F0"/>
                </a:solidFill>
                <a:latin typeface="Arial" panose="020B0604020202020204" pitchFamily="34" charset="0"/>
                <a:cs typeface="Arial" panose="020B0604020202020204" pitchFamily="34" charset="0"/>
              </a:rPr>
              <a:t>-python</a:t>
            </a:r>
          </a:p>
          <a:p>
            <a:pPr marL="800100" lvl="1" indent="-342900">
              <a:buFont typeface="Wingdings" panose="05000000000000000000" pitchFamily="2" charset="2"/>
              <a:buChar char="Ø"/>
            </a:pPr>
            <a:r>
              <a:rPr lang="en-US" sz="2400" dirty="0" err="1">
                <a:solidFill>
                  <a:srgbClr val="00B0F0"/>
                </a:solidFill>
                <a:latin typeface="Arial" panose="020B0604020202020204" pitchFamily="34" charset="0"/>
                <a:cs typeface="Arial" panose="020B0604020202020204" pitchFamily="34" charset="0"/>
              </a:rPr>
              <a:t>face_recognition</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44938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8936" y="1154111"/>
            <a:ext cx="6096000" cy="3539430"/>
          </a:xfrm>
          <a:prstGeom prst="rect">
            <a:avLst/>
          </a:prstGeom>
        </p:spPr>
        <p:txBody>
          <a:bodyPr>
            <a:spAutoFit/>
          </a:bodyPr>
          <a:lstStyle/>
          <a:p>
            <a:pPr algn="ctr">
              <a:lnSpc>
                <a:spcPct val="150000"/>
              </a:lnSpc>
            </a:pPr>
            <a:r>
              <a:rPr lang="en-US" sz="2800" dirty="0" err="1">
                <a:solidFill>
                  <a:schemeClr val="accent1"/>
                </a:solidFill>
                <a:latin typeface="Arial Black" panose="020B0A04020102020204" pitchFamily="34" charset="0"/>
              </a:rPr>
              <a:t>OpenCV</a:t>
            </a:r>
            <a:r>
              <a:rPr lang="en-US" sz="2800" dirty="0">
                <a:solidFill>
                  <a:schemeClr val="accent1"/>
                </a:solidFill>
                <a:latin typeface="Arial Black" panose="020B0A04020102020204" pitchFamily="34" charset="0"/>
              </a:rPr>
              <a:t> Python Library</a:t>
            </a:r>
          </a:p>
          <a:p>
            <a:pPr algn="ctr">
              <a:lnSpc>
                <a:spcPct val="150000"/>
              </a:lnSpc>
            </a:pPr>
            <a:endParaRPr lang="en-US" sz="2800" b="0" i="0" dirty="0">
              <a:solidFill>
                <a:schemeClr val="accent1"/>
              </a:solidFill>
              <a:effectLst/>
              <a:latin typeface="Arial Black" panose="020B0A04020102020204" pitchFamily="34" charset="0"/>
            </a:endParaRPr>
          </a:p>
          <a:p>
            <a:pPr algn="ctr"/>
            <a:r>
              <a:rPr lang="en-US" sz="2000" b="0" i="0" dirty="0" err="1">
                <a:solidFill>
                  <a:schemeClr val="accent1"/>
                </a:solidFill>
                <a:effectLst/>
                <a:latin typeface="Google Sans"/>
              </a:rPr>
              <a:t>OpenCV</a:t>
            </a:r>
            <a:r>
              <a:rPr lang="en-US" sz="2000" b="0" i="0" dirty="0">
                <a:solidFill>
                  <a:schemeClr val="accent1"/>
                </a:solidFill>
                <a:effectLst/>
                <a:latin typeface="Google Sans"/>
              </a:rPr>
              <a:t> (Open Source Computer Vision Library) is a free, open-source library that includes hundreds of computer vision algorithms. It is used for image processing and computer vision tasks such as face recognition, object detection, and motion tracking. </a:t>
            </a:r>
            <a:r>
              <a:rPr lang="en-US" sz="2000" b="0" i="0" dirty="0" err="1">
                <a:solidFill>
                  <a:schemeClr val="accent1"/>
                </a:solidFill>
                <a:effectLst/>
                <a:latin typeface="Google Sans"/>
              </a:rPr>
              <a:t>OpenCV</a:t>
            </a:r>
            <a:r>
              <a:rPr lang="en-US" sz="2000" b="0" i="0" dirty="0">
                <a:solidFill>
                  <a:schemeClr val="accent1"/>
                </a:solidFill>
                <a:effectLst/>
                <a:latin typeface="Google Sans"/>
              </a:rPr>
              <a:t> has a Python interface, making it easy to use for Python developers.</a:t>
            </a:r>
            <a:endParaRPr lang="en-IN" sz="2000" dirty="0">
              <a:solidFill>
                <a:schemeClr val="accent1"/>
              </a:solidFill>
            </a:endParaRPr>
          </a:p>
        </p:txBody>
      </p:sp>
    </p:spTree>
    <p:extLst>
      <p:ext uri="{BB962C8B-B14F-4D97-AF65-F5344CB8AC3E}">
        <p14:creationId xmlns:p14="http://schemas.microsoft.com/office/powerpoint/2010/main" val="22728263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0816" y="932207"/>
            <a:ext cx="6010248" cy="5201424"/>
          </a:xfrm>
          <a:prstGeom prst="rect">
            <a:avLst/>
          </a:prstGeom>
        </p:spPr>
        <p:txBody>
          <a:bodyPr wrap="square">
            <a:spAutoFit/>
          </a:bodyPr>
          <a:lstStyle/>
          <a:p>
            <a:pPr algn="ctr"/>
            <a:r>
              <a:rPr lang="en-US" sz="2000" dirty="0">
                <a:solidFill>
                  <a:srgbClr val="00B0F0"/>
                </a:solidFill>
                <a:latin typeface="Arial Black" panose="020B0A04020102020204" pitchFamily="34" charset="0"/>
              </a:rPr>
              <a:t>Application of </a:t>
            </a:r>
            <a:r>
              <a:rPr lang="en-US" sz="2000" dirty="0" err="1">
                <a:solidFill>
                  <a:srgbClr val="00B0F0"/>
                </a:solidFill>
                <a:latin typeface="Arial Black" panose="020B0A04020102020204" pitchFamily="34" charset="0"/>
              </a:rPr>
              <a:t>OpenCV</a:t>
            </a:r>
            <a:r>
              <a:rPr lang="en-US" sz="2000" dirty="0">
                <a:solidFill>
                  <a:srgbClr val="00B0F0"/>
                </a:solidFill>
                <a:latin typeface="Arial Black" panose="020B0A04020102020204" pitchFamily="34" charset="0"/>
              </a:rPr>
              <a:t> </a:t>
            </a:r>
          </a:p>
          <a:p>
            <a:pPr algn="ctr"/>
            <a:r>
              <a:rPr lang="en-US" sz="2000" dirty="0">
                <a:solidFill>
                  <a:srgbClr val="00B0F0"/>
                </a:solidFill>
                <a:latin typeface="Arial Black" panose="020B0A04020102020204" pitchFamily="34" charset="0"/>
              </a:rPr>
              <a:t>Python Library</a:t>
            </a:r>
          </a:p>
          <a:p>
            <a:pPr algn="ctr"/>
            <a:endParaRPr lang="en-US" sz="2000" dirty="0">
              <a:solidFill>
                <a:srgbClr val="00B0F0"/>
              </a:solidFill>
              <a:latin typeface="Arial Black" panose="020B0A04020102020204" pitchFamily="34" charset="0"/>
            </a:endParaRPr>
          </a:p>
          <a:p>
            <a:pPr marL="285750" indent="-285750">
              <a:buFont typeface="Wingdings" panose="05000000000000000000" pitchFamily="2" charset="2"/>
              <a:buChar char="ü"/>
            </a:pPr>
            <a:r>
              <a:rPr lang="en-US" b="1" dirty="0">
                <a:solidFill>
                  <a:schemeClr val="accent1"/>
                </a:solidFill>
              </a:rPr>
              <a:t>Image processing:</a:t>
            </a:r>
          </a:p>
          <a:p>
            <a:pPr lvl="1"/>
            <a:r>
              <a:rPr lang="en-US" dirty="0" err="1">
                <a:solidFill>
                  <a:schemeClr val="accent1"/>
                </a:solidFill>
              </a:rPr>
              <a:t>OpenCV</a:t>
            </a:r>
            <a:r>
              <a:rPr lang="en-US" dirty="0">
                <a:solidFill>
                  <a:schemeClr val="accent1"/>
                </a:solidFill>
              </a:rPr>
              <a:t> Python library can be used for image processing tasks such as image resizing, filtering, and edge detection.</a:t>
            </a:r>
          </a:p>
          <a:p>
            <a:pPr lvl="1"/>
            <a:endParaRPr lang="en-US" dirty="0">
              <a:solidFill>
                <a:schemeClr val="accent1"/>
              </a:solidFill>
            </a:endParaRPr>
          </a:p>
          <a:p>
            <a:pPr marL="285750" indent="-285750">
              <a:buFont typeface="Wingdings" panose="05000000000000000000" pitchFamily="2" charset="2"/>
              <a:buChar char="ü"/>
            </a:pPr>
            <a:r>
              <a:rPr lang="en-US" b="1" dirty="0">
                <a:solidFill>
                  <a:schemeClr val="accent1"/>
                </a:solidFill>
              </a:rPr>
              <a:t>Computer vision:</a:t>
            </a:r>
          </a:p>
          <a:p>
            <a:pPr lvl="1"/>
            <a:r>
              <a:rPr lang="en-US" dirty="0" err="1">
                <a:solidFill>
                  <a:schemeClr val="accent1"/>
                </a:solidFill>
              </a:rPr>
              <a:t>OpenCV</a:t>
            </a:r>
            <a:r>
              <a:rPr lang="en-US" dirty="0">
                <a:solidFill>
                  <a:schemeClr val="accent1"/>
                </a:solidFill>
              </a:rPr>
              <a:t> Python library can be used for computer vision tasks such as face recognition, object detection, and motion tracking.</a:t>
            </a:r>
          </a:p>
          <a:p>
            <a:pPr lvl="1"/>
            <a:endParaRPr lang="en-US" dirty="0">
              <a:solidFill>
                <a:schemeClr val="accent1"/>
              </a:solidFill>
            </a:endParaRPr>
          </a:p>
          <a:p>
            <a:pPr marL="285750" indent="-285750">
              <a:buFont typeface="Wingdings" panose="05000000000000000000" pitchFamily="2" charset="2"/>
              <a:buChar char="ü"/>
            </a:pPr>
            <a:r>
              <a:rPr lang="en-US" b="1" dirty="0">
                <a:solidFill>
                  <a:schemeClr val="accent1"/>
                </a:solidFill>
              </a:rPr>
              <a:t>Machine learning:</a:t>
            </a:r>
          </a:p>
          <a:p>
            <a:pPr lvl="1"/>
            <a:r>
              <a:rPr lang="en-US" dirty="0" err="1">
                <a:solidFill>
                  <a:schemeClr val="accent1"/>
                </a:solidFill>
              </a:rPr>
              <a:t>OpenCV</a:t>
            </a:r>
            <a:r>
              <a:rPr lang="en-US" dirty="0">
                <a:solidFill>
                  <a:schemeClr val="accent1"/>
                </a:solidFill>
              </a:rPr>
              <a:t> Python library can be used for machine learning tasks such as image classification and object segmentation.</a:t>
            </a:r>
          </a:p>
          <a:p>
            <a:endParaRPr lang="en-US" dirty="0">
              <a:solidFill>
                <a:schemeClr val="accent1"/>
              </a:solidFill>
            </a:endParaRPr>
          </a:p>
          <a:p>
            <a:pPr algn="ctr"/>
            <a:endParaRPr lang="en-IN" sz="2000" dirty="0"/>
          </a:p>
        </p:txBody>
      </p:sp>
    </p:spTree>
    <p:extLst>
      <p:ext uri="{BB962C8B-B14F-4D97-AF65-F5344CB8AC3E}">
        <p14:creationId xmlns:p14="http://schemas.microsoft.com/office/powerpoint/2010/main" val="324568028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8310" y="936010"/>
            <a:ext cx="6239691" cy="4985980"/>
          </a:xfrm>
          <a:prstGeom prst="rect">
            <a:avLst/>
          </a:prstGeom>
        </p:spPr>
        <p:txBody>
          <a:bodyPr wrap="square">
            <a:spAutoFit/>
          </a:bodyPr>
          <a:lstStyle/>
          <a:p>
            <a:pPr algn="ctr">
              <a:lnSpc>
                <a:spcPct val="150000"/>
              </a:lnSpc>
            </a:pPr>
            <a:r>
              <a:rPr lang="en-US" sz="2800" dirty="0" err="1">
                <a:solidFill>
                  <a:srgbClr val="00B0F0"/>
                </a:solidFill>
                <a:latin typeface="Arial Black" panose="020B0A04020102020204" pitchFamily="34" charset="0"/>
              </a:rPr>
              <a:t>Face_recognition</a:t>
            </a:r>
            <a:r>
              <a:rPr lang="en-US" sz="2800" dirty="0">
                <a:solidFill>
                  <a:srgbClr val="00B0F0"/>
                </a:solidFill>
                <a:latin typeface="Arial Black" panose="020B0A04020102020204" pitchFamily="34" charset="0"/>
              </a:rPr>
              <a:t> </a:t>
            </a:r>
          </a:p>
          <a:p>
            <a:pPr algn="ctr">
              <a:lnSpc>
                <a:spcPct val="150000"/>
              </a:lnSpc>
            </a:pPr>
            <a:r>
              <a:rPr lang="en-US" sz="2800" dirty="0">
                <a:solidFill>
                  <a:srgbClr val="00B0F0"/>
                </a:solidFill>
                <a:latin typeface="Arial Black" panose="020B0A04020102020204" pitchFamily="34" charset="0"/>
              </a:rPr>
              <a:t>Python library</a:t>
            </a:r>
            <a:endParaRPr lang="en-US" sz="2800" b="0" i="0" dirty="0">
              <a:solidFill>
                <a:srgbClr val="00B0F0"/>
              </a:solidFill>
              <a:effectLst/>
              <a:latin typeface="Arial Black" panose="020B0A04020102020204" pitchFamily="34" charset="0"/>
            </a:endParaRPr>
          </a:p>
          <a:p>
            <a:pPr marL="285750" indent="-285750">
              <a:buFont typeface="Wingdings" panose="05000000000000000000" pitchFamily="2" charset="2"/>
              <a:buChar char="ü"/>
            </a:pPr>
            <a:r>
              <a:rPr lang="en-US" b="0" i="0" dirty="0">
                <a:solidFill>
                  <a:schemeClr val="accent1"/>
                </a:solidFill>
                <a:effectLst/>
                <a:latin typeface="Google Sans"/>
              </a:rPr>
              <a:t>The </a:t>
            </a:r>
            <a:r>
              <a:rPr lang="en-US" b="0" i="0" dirty="0" err="1">
                <a:solidFill>
                  <a:schemeClr val="accent1"/>
                </a:solidFill>
                <a:effectLst/>
                <a:latin typeface="Google Sans"/>
              </a:rPr>
              <a:t>face_recognition</a:t>
            </a:r>
            <a:r>
              <a:rPr lang="en-US" b="0" i="0" dirty="0">
                <a:solidFill>
                  <a:schemeClr val="accent1"/>
                </a:solidFill>
                <a:effectLst/>
                <a:latin typeface="Google Sans"/>
              </a:rPr>
              <a:t> library in Python is a facial recognition library that can recognize and manipulate faces. It's built using </a:t>
            </a:r>
            <a:r>
              <a:rPr lang="en-US" b="0" i="0" dirty="0" err="1">
                <a:solidFill>
                  <a:schemeClr val="accent1"/>
                </a:solidFill>
                <a:effectLst/>
                <a:latin typeface="Google Sans"/>
              </a:rPr>
              <a:t>dlib's</a:t>
            </a:r>
            <a:r>
              <a:rPr lang="en-US" b="0" i="0" dirty="0">
                <a:solidFill>
                  <a:schemeClr val="accent1"/>
                </a:solidFill>
                <a:effectLst/>
                <a:latin typeface="Google Sans"/>
              </a:rPr>
              <a:t> face recognition algorithm. This library can perform a large number of tasks. </a:t>
            </a:r>
          </a:p>
          <a:p>
            <a:pPr marL="285750" indent="-285750">
              <a:buFont typeface="Wingdings" panose="05000000000000000000" pitchFamily="2" charset="2"/>
              <a:buChar char="ü"/>
            </a:pPr>
            <a:endParaRPr lang="en-US" b="0" i="0" dirty="0">
              <a:solidFill>
                <a:schemeClr val="accent1"/>
              </a:solidFill>
              <a:effectLst/>
              <a:latin typeface="Google Sans"/>
            </a:endParaRPr>
          </a:p>
          <a:p>
            <a:pPr marL="285750" indent="-285750">
              <a:buFont typeface="Wingdings" panose="05000000000000000000" pitchFamily="2" charset="2"/>
              <a:buChar char="ü"/>
            </a:pPr>
            <a:r>
              <a:rPr lang="en-US" b="0" i="0" dirty="0">
                <a:solidFill>
                  <a:schemeClr val="accent1"/>
                </a:solidFill>
                <a:effectLst/>
                <a:latin typeface="Google Sans"/>
              </a:rPr>
              <a:t>The </a:t>
            </a:r>
            <a:r>
              <a:rPr lang="en-US" b="0" i="0" dirty="0" err="1">
                <a:solidFill>
                  <a:schemeClr val="accent1"/>
                </a:solidFill>
                <a:effectLst/>
                <a:latin typeface="Google Sans"/>
              </a:rPr>
              <a:t>face_recognition</a:t>
            </a:r>
            <a:r>
              <a:rPr lang="en-US" b="0" i="0" dirty="0">
                <a:solidFill>
                  <a:schemeClr val="accent1"/>
                </a:solidFill>
                <a:effectLst/>
                <a:latin typeface="Google Sans"/>
              </a:rPr>
              <a:t> library is a simple user interface for face detection and recognition tasks. It provides a </a:t>
            </a:r>
            <a:r>
              <a:rPr lang="en-US" b="0" i="0" dirty="0" err="1">
                <a:solidFill>
                  <a:schemeClr val="accent1"/>
                </a:solidFill>
                <a:effectLst/>
                <a:latin typeface="Google Sans"/>
              </a:rPr>
              <a:t>face_locations</a:t>
            </a:r>
            <a:r>
              <a:rPr lang="en-US" b="0" i="0" dirty="0">
                <a:solidFill>
                  <a:schemeClr val="accent1"/>
                </a:solidFill>
                <a:effectLst/>
                <a:latin typeface="Google Sans"/>
              </a:rPr>
              <a:t>() method that locates all faces in an image or video frame and gives their bounding box coordinates. It also provides a </a:t>
            </a:r>
            <a:r>
              <a:rPr lang="en-US" b="0" i="0" dirty="0" err="1">
                <a:solidFill>
                  <a:schemeClr val="accent1"/>
                </a:solidFill>
                <a:effectLst/>
                <a:latin typeface="Google Sans"/>
              </a:rPr>
              <a:t>compare_faces</a:t>
            </a:r>
            <a:r>
              <a:rPr lang="en-US" b="0" i="0" dirty="0">
                <a:solidFill>
                  <a:schemeClr val="accent1"/>
                </a:solidFill>
                <a:effectLst/>
                <a:latin typeface="Google Sans"/>
              </a:rPr>
              <a:t>() method that compares two faces and returns a Boolean value indicating whether they are the same person. </a:t>
            </a:r>
          </a:p>
        </p:txBody>
      </p:sp>
    </p:spTree>
    <p:extLst>
      <p:ext uri="{BB962C8B-B14F-4D97-AF65-F5344CB8AC3E}">
        <p14:creationId xmlns:p14="http://schemas.microsoft.com/office/powerpoint/2010/main" val="257174601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1561</TotalTime>
  <Words>823</Words>
  <Application>Microsoft Office PowerPoint</Application>
  <PresentationFormat>Widescreen</PresentationFormat>
  <Paragraphs>105</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Calibri Light</vt:lpstr>
      <vt:lpstr>Google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Faizan Shaikh</cp:lastModifiedBy>
  <cp:revision>38</cp:revision>
  <dcterms:created xsi:type="dcterms:W3CDTF">2024-03-31T10:14:00Z</dcterms:created>
  <dcterms:modified xsi:type="dcterms:W3CDTF">2024-09-05T07:25:39Z</dcterms:modified>
</cp:coreProperties>
</file>